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6858000" cy="9144000"/>
  <p:embeddedFontLst>
    <p:embeddedFont>
      <p:font typeface="Roboto"/>
      <p:regular r:id="rId29"/>
      <p:bold r:id="rId30"/>
      <p:italic r:id="rId31"/>
      <p:boldItalic r:id="rId32"/>
    </p:embeddedFont>
    <p:embeddedFont>
      <p:font typeface="Roboto Condensed"/>
      <p:regular r:id="rId33"/>
      <p:bold r:id="rId34"/>
      <p:italic r:id="rId35"/>
      <p:boldItalic r:id="rId36"/>
    </p:embeddedFont>
    <p:embeddedFont>
      <p:font typeface="Helvetica Neue"/>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8//IwsYSODXA7BN0JptCORHdh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HelveticaNeue-boldItalic.fntdata"/><Relationship Id="rId20" Type="http://schemas.openxmlformats.org/officeDocument/2006/relationships/slide" Target="slides/slide16.xml"/><Relationship Id="rId41"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italic.fntdata"/><Relationship Id="rId30" Type="http://schemas.openxmlformats.org/officeDocument/2006/relationships/font" Target="fonts/Roboto-bold.fntdata"/><Relationship Id="rId11" Type="http://schemas.openxmlformats.org/officeDocument/2006/relationships/slide" Target="slides/slide7.xml"/><Relationship Id="rId33" Type="http://schemas.openxmlformats.org/officeDocument/2006/relationships/font" Target="fonts/RobotoCondensed-regular.fntdata"/><Relationship Id="rId10" Type="http://schemas.openxmlformats.org/officeDocument/2006/relationships/slide" Target="slides/slide6.xml"/><Relationship Id="rId32" Type="http://schemas.openxmlformats.org/officeDocument/2006/relationships/font" Target="fonts/Roboto-boldItalic.fntdata"/><Relationship Id="rId13" Type="http://schemas.openxmlformats.org/officeDocument/2006/relationships/slide" Target="slides/slide9.xml"/><Relationship Id="rId35" Type="http://schemas.openxmlformats.org/officeDocument/2006/relationships/font" Target="fonts/RobotoCondensed-italic.fntdata"/><Relationship Id="rId12" Type="http://schemas.openxmlformats.org/officeDocument/2006/relationships/slide" Target="slides/slide8.xml"/><Relationship Id="rId34" Type="http://schemas.openxmlformats.org/officeDocument/2006/relationships/font" Target="fonts/RobotoCondensed-bold.fntdata"/><Relationship Id="rId15" Type="http://schemas.openxmlformats.org/officeDocument/2006/relationships/slide" Target="slides/slide11.xml"/><Relationship Id="rId37" Type="http://schemas.openxmlformats.org/officeDocument/2006/relationships/font" Target="fonts/HelveticaNeue-regular.fntdata"/><Relationship Id="rId14" Type="http://schemas.openxmlformats.org/officeDocument/2006/relationships/slide" Target="slides/slide10.xml"/><Relationship Id="rId36" Type="http://schemas.openxmlformats.org/officeDocument/2006/relationships/font" Target="fonts/RobotoCondensed-boldItalic.fntdata"/><Relationship Id="rId17" Type="http://schemas.openxmlformats.org/officeDocument/2006/relationships/slide" Target="slides/slide13.xml"/><Relationship Id="rId39" Type="http://schemas.openxmlformats.org/officeDocument/2006/relationships/font" Target="fonts/HelveticaNeue-italic.fntdata"/><Relationship Id="rId16" Type="http://schemas.openxmlformats.org/officeDocument/2006/relationships/slide" Target="slides/slide12.xml"/><Relationship Id="rId38" Type="http://schemas.openxmlformats.org/officeDocument/2006/relationships/font" Target="fonts/HelveticaNeue-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87" name="Google Shape;8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s-EC"/>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07" name="Google Shape;10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15" name="Google Shape;11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23" name="Google Shape;12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32" name="Google Shape;13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41" name="Google Shape;14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87" name="Google Shape;18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225" name="Google Shape;225;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254" name="Google Shape;25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261" name="Google Shape;261;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285" name="Google Shape;28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05" name="Google Shape;30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19" name="Google Shape;31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26" name="Google Shape;326;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35" name="Google Shape;335;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43" name="Google Shape;343;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50" name="Google Shape;350;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76" name="Google Shape;376;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83" name="Google Shape;383;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425" name="Google Shape;425;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432" name="Google Shape;432;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459" name="Google Shape;459;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7" name="Shape 27"/>
        <p:cNvGrpSpPr/>
        <p:nvPr/>
      </p:nvGrpSpPr>
      <p:grpSpPr>
        <a:xfrm>
          <a:off x="0" y="0"/>
          <a:ext cx="0" cy="0"/>
          <a:chOff x="0" y="0"/>
          <a:chExt cx="0" cy="0"/>
        </a:xfrm>
      </p:grpSpPr>
      <p:sp>
        <p:nvSpPr>
          <p:cNvPr id="28" name="Google Shape;28;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3"/>
          <p:cNvSpPr/>
          <p:nvPr>
            <p:ph idx="2" type="pic"/>
          </p:nvPr>
        </p:nvSpPr>
        <p:spPr>
          <a:xfrm>
            <a:off x="5183188" y="987425"/>
            <a:ext cx="6172200" cy="4873625"/>
          </a:xfrm>
          <a:prstGeom prst="rect">
            <a:avLst/>
          </a:prstGeom>
          <a:noFill/>
          <a:ln>
            <a:noFill/>
          </a:ln>
        </p:spPr>
      </p:sp>
      <p:sp>
        <p:nvSpPr>
          <p:cNvPr id="68" name="Google Shape;68;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9.png"/><Relationship Id="rId13" Type="http://schemas.openxmlformats.org/officeDocument/2006/relationships/image" Target="../media/image9.png"/><Relationship Id="rId12"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3.png"/><Relationship Id="rId9" Type="http://schemas.openxmlformats.org/officeDocument/2006/relationships/image" Target="../media/image16.png"/><Relationship Id="rId14" Type="http://schemas.openxmlformats.org/officeDocument/2006/relationships/image" Target="../media/image7.png"/><Relationship Id="rId5" Type="http://schemas.openxmlformats.org/officeDocument/2006/relationships/image" Target="../media/image11.jpg"/><Relationship Id="rId6" Type="http://schemas.openxmlformats.org/officeDocument/2006/relationships/image" Target="../media/image5.png"/><Relationship Id="rId7" Type="http://schemas.openxmlformats.org/officeDocument/2006/relationships/image" Target="../media/image35.png"/><Relationship Id="rId8" Type="http://schemas.openxmlformats.org/officeDocument/2006/relationships/image" Target="../media/image34.png"/></Relationships>
</file>

<file path=ppt/slides/_rels/slide8.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20.png"/><Relationship Id="rId12" Type="http://schemas.openxmlformats.org/officeDocument/2006/relationships/image" Target="../media/image17.jp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40.jpg"/><Relationship Id="rId5" Type="http://schemas.openxmlformats.org/officeDocument/2006/relationships/image" Target="../media/image13.png"/><Relationship Id="rId6" Type="http://schemas.openxmlformats.org/officeDocument/2006/relationships/image" Target="../media/image18.png"/><Relationship Id="rId7" Type="http://schemas.openxmlformats.org/officeDocument/2006/relationships/image" Target="../media/image10.png"/><Relationship Id="rId8"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0.jpg"/><Relationship Id="rId9" Type="http://schemas.openxmlformats.org/officeDocument/2006/relationships/image" Target="../media/image38.png"/><Relationship Id="rId5" Type="http://schemas.openxmlformats.org/officeDocument/2006/relationships/image" Target="../media/image19.jpg"/><Relationship Id="rId6" Type="http://schemas.openxmlformats.org/officeDocument/2006/relationships/image" Target="../media/image22.png"/><Relationship Id="rId7" Type="http://schemas.openxmlformats.org/officeDocument/2006/relationships/image" Target="../media/image41.jpg"/><Relationship Id="rId8" Type="http://schemas.openxmlformats.org/officeDocument/2006/relationships/image" Target="../media/image2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7.jpg"/><Relationship Id="rId4" Type="http://schemas.openxmlformats.org/officeDocument/2006/relationships/image" Target="../media/image1.png"/><Relationship Id="rId5" Type="http://schemas.openxmlformats.org/officeDocument/2006/relationships/image" Target="../media/image25.jpg"/><Relationship Id="rId6" Type="http://schemas.openxmlformats.org/officeDocument/2006/relationships/image" Target="../media/image24.jpg"/><Relationship Id="rId7" Type="http://schemas.openxmlformats.org/officeDocument/2006/relationships/image" Target="../media/image26.jpg"/><Relationship Id="rId8" Type="http://schemas.openxmlformats.org/officeDocument/2006/relationships/image" Target="../media/image3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6.jp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1.jp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0" name="Google Shape;90;p16"/>
          <p:cNvSpPr txBox="1"/>
          <p:nvPr/>
        </p:nvSpPr>
        <p:spPr>
          <a:xfrm>
            <a:off x="2957556" y="2905780"/>
            <a:ext cx="6805749"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800" u="none" cap="none" strike="noStrike">
                <a:solidFill>
                  <a:srgbClr val="2F5496"/>
                </a:solidFill>
                <a:latin typeface="Arial"/>
                <a:ea typeface="Arial"/>
                <a:cs typeface="Arial"/>
                <a:sym typeface="Arial"/>
              </a:rPr>
              <a:t>POLICÍA NACIONAL DEL ECUADOR</a:t>
            </a:r>
            <a:endParaRPr/>
          </a:p>
        </p:txBody>
      </p:sp>
      <p:sp>
        <p:nvSpPr>
          <p:cNvPr id="91" name="Google Shape;91;p16"/>
          <p:cNvSpPr txBox="1"/>
          <p:nvPr/>
        </p:nvSpPr>
        <p:spPr>
          <a:xfrm>
            <a:off x="2447606" y="3739446"/>
            <a:ext cx="7825647"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400" u="none" cap="none" strike="noStrike">
                <a:solidFill>
                  <a:srgbClr val="A5A5A5"/>
                </a:solidFill>
                <a:latin typeface="Arial"/>
                <a:ea typeface="Arial"/>
                <a:cs typeface="Arial"/>
                <a:sym typeface="Arial"/>
              </a:rPr>
              <a:t>DIRECCIÓN NACIONAL DE </a:t>
            </a:r>
            <a:r>
              <a:rPr b="1" lang="es-EC" sz="2400">
                <a:solidFill>
                  <a:srgbClr val="A5A5A5"/>
                </a:solidFill>
              </a:rPr>
              <a:t>TECNOLOGÍAS</a:t>
            </a:r>
            <a:r>
              <a:rPr b="1" i="0" lang="es-EC" sz="2400" u="none" cap="none" strike="noStrike">
                <a:solidFill>
                  <a:srgbClr val="A5A5A5"/>
                </a:solidFill>
                <a:latin typeface="Arial"/>
                <a:ea typeface="Arial"/>
                <a:cs typeface="Arial"/>
                <a:sym typeface="Arial"/>
              </a:rPr>
              <a:t> DE LA INFORMACIÓN Y COMUNICACIÓN</a:t>
            </a:r>
            <a:endParaRPr/>
          </a:p>
        </p:txBody>
      </p:sp>
      <p:pic>
        <p:nvPicPr>
          <p:cNvPr id="92" name="Google Shape;92;p16"/>
          <p:cNvPicPr preferRelativeResize="0"/>
          <p:nvPr/>
        </p:nvPicPr>
        <p:blipFill rotWithShape="1">
          <a:blip r:embed="rId4">
            <a:alphaModFix/>
          </a:blip>
          <a:srcRect b="0" l="0" r="0" t="0"/>
          <a:stretch/>
        </p:blipFill>
        <p:spPr>
          <a:xfrm>
            <a:off x="4917665" y="355495"/>
            <a:ext cx="2356669" cy="2550285"/>
          </a:xfrm>
          <a:prstGeom prst="rect">
            <a:avLst/>
          </a:prstGeom>
          <a:noFill/>
          <a:ln>
            <a:noFill/>
          </a:ln>
        </p:spPr>
      </p:pic>
      <p:sp>
        <p:nvSpPr>
          <p:cNvPr id="93" name="Google Shape;93;p16"/>
          <p:cNvSpPr txBox="1"/>
          <p:nvPr/>
        </p:nvSpPr>
        <p:spPr>
          <a:xfrm>
            <a:off x="1469479" y="5456065"/>
            <a:ext cx="102000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EC" sz="1800" u="none" cap="none" strike="noStrike">
                <a:solidFill>
                  <a:srgbClr val="000000"/>
                </a:solidFill>
                <a:latin typeface="Arial"/>
                <a:ea typeface="Arial"/>
                <a:cs typeface="Arial"/>
                <a:sym typeface="Arial"/>
              </a:rPr>
              <a:t>Ing. Edwin Ricardo Campoverde Montesdeoca 	</a:t>
            </a:r>
            <a:endParaRPr/>
          </a:p>
          <a:p>
            <a:pPr indent="0" lvl="0" marL="0" marR="0" rtl="0" algn="ctr">
              <a:lnSpc>
                <a:spcPct val="100000"/>
              </a:lnSpc>
              <a:spcBef>
                <a:spcPts val="360"/>
              </a:spcBef>
              <a:spcAft>
                <a:spcPts val="0"/>
              </a:spcAft>
              <a:buClr>
                <a:srgbClr val="000000"/>
              </a:buClr>
              <a:buSzPts val="1800"/>
              <a:buFont typeface="Arial"/>
              <a:buNone/>
            </a:pPr>
            <a:r>
              <a:rPr b="0" i="0" lang="es-EC" sz="1800" u="none" cap="none" strike="noStrike">
                <a:solidFill>
                  <a:srgbClr val="000000"/>
                </a:solidFill>
                <a:latin typeface="Arial"/>
                <a:ea typeface="Arial"/>
                <a:cs typeface="Arial"/>
                <a:sym typeface="Arial"/>
              </a:rPr>
              <a:t>Coronel de Policía de E.M. </a:t>
            </a:r>
            <a:endParaRPr/>
          </a:p>
          <a:p>
            <a:pPr indent="0" lvl="0" marL="0" marR="0" rtl="0" algn="ctr">
              <a:lnSpc>
                <a:spcPct val="100000"/>
              </a:lnSpc>
              <a:spcBef>
                <a:spcPts val="360"/>
              </a:spcBef>
              <a:spcAft>
                <a:spcPts val="0"/>
              </a:spcAft>
              <a:buClr>
                <a:srgbClr val="000000"/>
              </a:buClr>
              <a:buSzPts val="1800"/>
              <a:buFont typeface="Arial"/>
              <a:buNone/>
            </a:pPr>
            <a:r>
              <a:rPr b="1" i="0" lang="es-EC" sz="1800" u="none" cap="none" strike="noStrike">
                <a:solidFill>
                  <a:srgbClr val="000000"/>
                </a:solidFill>
                <a:latin typeface="Arial"/>
                <a:ea typeface="Arial"/>
                <a:cs typeface="Arial"/>
                <a:sym typeface="Arial"/>
              </a:rPr>
              <a:t>Director Nacional de Tecnologías de la Información y C</a:t>
            </a:r>
            <a:r>
              <a:rPr b="1" lang="es-EC" sz="1800"/>
              <a:t>omunicación</a:t>
            </a:r>
            <a:r>
              <a:rPr b="0" i="0" lang="es-EC" sz="1800" u="none" cap="none" strike="noStrike">
                <a:solidFill>
                  <a:srgbClr val="000000"/>
                </a:solidFill>
                <a:latin typeface="Arial"/>
                <a:ea typeface="Arial"/>
                <a:cs typeface="Arial"/>
                <a:sym typeface="Arial"/>
              </a:rPr>
              <a:t>	</a:t>
            </a:r>
            <a:endParaRPr/>
          </a:p>
          <a:p>
            <a:pPr indent="0" lvl="0" marL="0" marR="0" rtl="0" algn="ctr">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Helvetica Neue"/>
              <a:ea typeface="Helvetica Neue"/>
              <a:cs typeface="Helvetica Neue"/>
              <a:sym typeface="Helvetica Neue"/>
            </a:endParaRPr>
          </a:p>
        </p:txBody>
      </p:sp>
      <p:sp>
        <p:nvSpPr>
          <p:cNvPr id="94" name="Google Shape;94;p16"/>
          <p:cNvSpPr txBox="1"/>
          <p:nvPr/>
        </p:nvSpPr>
        <p:spPr>
          <a:xfrm>
            <a:off x="2303226" y="4905240"/>
            <a:ext cx="782564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400" u="none" cap="none" strike="noStrike">
                <a:solidFill>
                  <a:srgbClr val="2F5496"/>
                </a:solidFill>
                <a:latin typeface="Arial"/>
                <a:ea typeface="Arial"/>
                <a:cs typeface="Arial"/>
                <a:sym typeface="Arial"/>
              </a:rPr>
              <a:t>RENDICIÓN DE CUENTAS 2023</a:t>
            </a:r>
            <a:endParaRPr b="1" i="0" sz="2400" u="none" cap="none" strike="noStrike">
              <a:solidFill>
                <a:srgbClr val="2F5496"/>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17"/>
          <p:cNvPicPr preferRelativeResize="0"/>
          <p:nvPr/>
        </p:nvPicPr>
        <p:blipFill rotWithShape="1">
          <a:blip r:embed="rId3">
            <a:alphaModFix/>
          </a:blip>
          <a:srcRect b="0" l="0" r="0" t="0"/>
          <a:stretch/>
        </p:blipFill>
        <p:spPr>
          <a:xfrm>
            <a:off x="471053" y="6206752"/>
            <a:ext cx="11014366" cy="651248"/>
          </a:xfrm>
          <a:prstGeom prst="rect">
            <a:avLst/>
          </a:prstGeom>
          <a:noFill/>
          <a:ln>
            <a:noFill/>
          </a:ln>
        </p:spPr>
      </p:pic>
      <p:sp>
        <p:nvSpPr>
          <p:cNvPr id="100" name="Google Shape;100;p17"/>
          <p:cNvSpPr txBox="1"/>
          <p:nvPr/>
        </p:nvSpPr>
        <p:spPr>
          <a:xfrm rot="-5400000">
            <a:off x="820183" y="3187020"/>
            <a:ext cx="165714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C" sz="3200" u="none" cap="none" strike="noStrike">
                <a:solidFill>
                  <a:srgbClr val="376092"/>
                </a:solidFill>
                <a:latin typeface="Helvetica Neue"/>
                <a:ea typeface="Helvetica Neue"/>
                <a:cs typeface="Helvetica Neue"/>
                <a:sym typeface="Helvetica Neue"/>
              </a:rPr>
              <a:t>INDICE</a:t>
            </a:r>
            <a:endParaRPr/>
          </a:p>
        </p:txBody>
      </p:sp>
      <p:cxnSp>
        <p:nvCxnSpPr>
          <p:cNvPr id="101" name="Google Shape;101;p17"/>
          <p:cNvCxnSpPr/>
          <p:nvPr/>
        </p:nvCxnSpPr>
        <p:spPr>
          <a:xfrm>
            <a:off x="2180851" y="862011"/>
            <a:ext cx="0" cy="4622800"/>
          </a:xfrm>
          <a:prstGeom prst="straightConnector1">
            <a:avLst/>
          </a:prstGeom>
          <a:noFill/>
          <a:ln cap="flat" cmpd="sng" w="25400">
            <a:solidFill>
              <a:schemeClr val="accent1"/>
            </a:solidFill>
            <a:prstDash val="solid"/>
            <a:round/>
            <a:headEnd len="med" w="med" type="none"/>
            <a:tailEnd len="med" w="med" type="none"/>
          </a:ln>
          <a:effectLst>
            <a:outerShdw blurRad="40000" rotWithShape="0" dir="5400000" dist="20000">
              <a:srgbClr val="808080">
                <a:alpha val="37647"/>
              </a:srgbClr>
            </a:outerShdw>
          </a:effectLst>
        </p:spPr>
      </p:cxnSp>
      <p:cxnSp>
        <p:nvCxnSpPr>
          <p:cNvPr id="102" name="Google Shape;102;p17"/>
          <p:cNvCxnSpPr/>
          <p:nvPr/>
        </p:nvCxnSpPr>
        <p:spPr>
          <a:xfrm>
            <a:off x="2314201" y="1414464"/>
            <a:ext cx="0" cy="3735387"/>
          </a:xfrm>
          <a:prstGeom prst="straightConnector1">
            <a:avLst/>
          </a:prstGeom>
          <a:noFill/>
          <a:ln cap="flat" cmpd="sng" w="25400">
            <a:solidFill>
              <a:schemeClr val="accent1"/>
            </a:solidFill>
            <a:prstDash val="solid"/>
            <a:round/>
            <a:headEnd len="med" w="med" type="none"/>
            <a:tailEnd len="med" w="med" type="none"/>
          </a:ln>
          <a:effectLst>
            <a:outerShdw blurRad="40000" rotWithShape="0" dir="5400000" dist="20000">
              <a:srgbClr val="808080">
                <a:alpha val="37647"/>
              </a:srgbClr>
            </a:outerShdw>
          </a:effectLst>
        </p:spPr>
      </p:cxnSp>
      <p:sp>
        <p:nvSpPr>
          <p:cNvPr id="103" name="Google Shape;103;p17"/>
          <p:cNvSpPr txBox="1"/>
          <p:nvPr/>
        </p:nvSpPr>
        <p:spPr>
          <a:xfrm>
            <a:off x="2420559" y="1736229"/>
            <a:ext cx="9270199" cy="3385542"/>
          </a:xfrm>
          <a:prstGeom prst="rect">
            <a:avLst/>
          </a:prstGeom>
          <a:noFill/>
          <a:ln>
            <a:noFill/>
          </a:ln>
        </p:spPr>
        <p:txBody>
          <a:bodyPr anchorCtr="0" anchor="t" bIns="45700" lIns="91425" spcFirstLastPara="1" rIns="91425" wrap="square" tIns="45700">
            <a:spAutoFit/>
          </a:bodyPr>
          <a:lstStyle/>
          <a:p>
            <a:pPr indent="-514350" lvl="0" marL="514350" marR="0" rtl="0" algn="l">
              <a:lnSpc>
                <a:spcPct val="100000"/>
              </a:lnSpc>
              <a:spcBef>
                <a:spcPts val="0"/>
              </a:spcBef>
              <a:spcAft>
                <a:spcPts val="0"/>
              </a:spcAft>
              <a:buClr>
                <a:srgbClr val="2F5496"/>
              </a:buClr>
              <a:buSzPts val="2800"/>
              <a:buFont typeface="Arial"/>
              <a:buAutoNum type="arabicPeriod"/>
            </a:pPr>
            <a:r>
              <a:rPr b="0" i="0" lang="es-EC" sz="2800" u="none" cap="none" strike="noStrike">
                <a:solidFill>
                  <a:srgbClr val="2F5496"/>
                </a:solidFill>
                <a:latin typeface="Helvetica Neue"/>
                <a:ea typeface="Helvetica Neue"/>
                <a:cs typeface="Helvetica Neue"/>
                <a:sym typeface="Helvetica Neue"/>
              </a:rPr>
              <a:t>Proyectos Ejecutados</a:t>
            </a:r>
            <a:endParaRPr/>
          </a:p>
          <a:p>
            <a:pPr indent="-514350" lvl="0" marL="514350" marR="0" rtl="0" algn="l">
              <a:lnSpc>
                <a:spcPct val="100000"/>
              </a:lnSpc>
              <a:spcBef>
                <a:spcPts val="0"/>
              </a:spcBef>
              <a:spcAft>
                <a:spcPts val="0"/>
              </a:spcAft>
              <a:buClr>
                <a:srgbClr val="2F5496"/>
              </a:buClr>
              <a:buSzPts val="2800"/>
              <a:buFont typeface="Arial"/>
              <a:buAutoNum type="arabicPeriod"/>
            </a:pPr>
            <a:r>
              <a:rPr b="0" i="0" lang="es-EC" sz="2800" u="none" cap="none" strike="noStrike">
                <a:solidFill>
                  <a:srgbClr val="2F5496"/>
                </a:solidFill>
                <a:latin typeface="Helvetica Neue"/>
                <a:ea typeface="Helvetica Neue"/>
                <a:cs typeface="Helvetica Neue"/>
                <a:sym typeface="Helvetica Neue"/>
              </a:rPr>
              <a:t>Funciones, competencias, objetivos estratégicos</a:t>
            </a:r>
            <a:endParaRPr/>
          </a:p>
          <a:p>
            <a:pPr indent="-514350" lvl="0" marL="514350" marR="0" rtl="0" algn="l">
              <a:lnSpc>
                <a:spcPct val="100000"/>
              </a:lnSpc>
              <a:spcBef>
                <a:spcPts val="0"/>
              </a:spcBef>
              <a:spcAft>
                <a:spcPts val="0"/>
              </a:spcAft>
              <a:buClr>
                <a:srgbClr val="2F5496"/>
              </a:buClr>
              <a:buSzPts val="2800"/>
              <a:buFont typeface="Arial"/>
              <a:buAutoNum type="arabicPeriod"/>
            </a:pPr>
            <a:r>
              <a:rPr b="0" i="0" lang="es-EC" sz="2800" u="none" cap="none" strike="noStrike">
                <a:solidFill>
                  <a:srgbClr val="2F5496"/>
                </a:solidFill>
                <a:latin typeface="Helvetica Neue"/>
                <a:ea typeface="Helvetica Neue"/>
                <a:cs typeface="Helvetica Neue"/>
                <a:sym typeface="Helvetica Neue"/>
              </a:rPr>
              <a:t>Objetivo Operativo </a:t>
            </a:r>
            <a:endParaRPr/>
          </a:p>
          <a:p>
            <a:pPr indent="-514350" lvl="0" marL="514350" marR="0" rtl="0" algn="l">
              <a:lnSpc>
                <a:spcPct val="100000"/>
              </a:lnSpc>
              <a:spcBef>
                <a:spcPts val="0"/>
              </a:spcBef>
              <a:spcAft>
                <a:spcPts val="0"/>
              </a:spcAft>
              <a:buClr>
                <a:srgbClr val="2F5496"/>
              </a:buClr>
              <a:buSzPts val="2800"/>
              <a:buFont typeface="Arial"/>
              <a:buAutoNum type="arabicPeriod"/>
            </a:pPr>
            <a:r>
              <a:rPr b="0" i="0" lang="es-EC" sz="2800" u="none" cap="none" strike="noStrike">
                <a:solidFill>
                  <a:srgbClr val="2F5496"/>
                </a:solidFill>
                <a:latin typeface="Helvetica Neue"/>
                <a:ea typeface="Helvetica Neue"/>
                <a:cs typeface="Helvetica Neue"/>
                <a:sym typeface="Helvetica Neue"/>
              </a:rPr>
              <a:t>Ejecución de Presupuesto</a:t>
            </a:r>
            <a:endParaRPr/>
          </a:p>
          <a:p>
            <a:pPr indent="-514350" lvl="0" marL="514350" marR="0" rtl="0" algn="l">
              <a:lnSpc>
                <a:spcPct val="100000"/>
              </a:lnSpc>
              <a:spcBef>
                <a:spcPts val="0"/>
              </a:spcBef>
              <a:spcAft>
                <a:spcPts val="0"/>
              </a:spcAft>
              <a:buClr>
                <a:srgbClr val="2F5496"/>
              </a:buClr>
              <a:buSzPts val="2800"/>
              <a:buFont typeface="Arial"/>
              <a:buAutoNum type="arabicPeriod"/>
            </a:pPr>
            <a:r>
              <a:rPr b="0" i="0" lang="es-EC" sz="2800" u="none" cap="none" strike="noStrike">
                <a:solidFill>
                  <a:srgbClr val="2F5496"/>
                </a:solidFill>
                <a:latin typeface="Helvetica Neue"/>
                <a:ea typeface="Helvetica Neue"/>
                <a:cs typeface="Helvetica Neue"/>
                <a:sym typeface="Helvetica Neue"/>
              </a:rPr>
              <a:t>Presupuesto General </a:t>
            </a:r>
            <a:endParaRPr/>
          </a:p>
          <a:p>
            <a:pPr indent="-514350" lvl="0" marL="514350" marR="0" rtl="0" algn="l">
              <a:lnSpc>
                <a:spcPct val="100000"/>
              </a:lnSpc>
              <a:spcBef>
                <a:spcPts val="0"/>
              </a:spcBef>
              <a:spcAft>
                <a:spcPts val="0"/>
              </a:spcAft>
              <a:buClr>
                <a:srgbClr val="2F5496"/>
              </a:buClr>
              <a:buSzPts val="2800"/>
              <a:buFont typeface="Arial"/>
              <a:buAutoNum type="arabicPeriod"/>
            </a:pPr>
            <a:r>
              <a:rPr b="0" i="0" lang="es-EC" sz="2800" u="none" cap="none" strike="noStrike">
                <a:solidFill>
                  <a:srgbClr val="2F5496"/>
                </a:solidFill>
                <a:latin typeface="Helvetica Neue"/>
                <a:ea typeface="Helvetica Neue"/>
                <a:cs typeface="Helvetica Neue"/>
                <a:sym typeface="Helvetica Neue"/>
              </a:rPr>
              <a:t>Contratación Pública </a:t>
            </a:r>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37609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376092"/>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8"/>
          <p:cNvSpPr/>
          <p:nvPr/>
        </p:nvSpPr>
        <p:spPr>
          <a:xfrm>
            <a:off x="1059801" y="1384625"/>
            <a:ext cx="10832651" cy="4524315"/>
          </a:xfrm>
          <a:prstGeom prst="rect">
            <a:avLst/>
          </a:prstGeom>
          <a:noFill/>
          <a:ln>
            <a:noFill/>
          </a:ln>
        </p:spPr>
        <p:txBody>
          <a:bodyPr anchorCtr="0" anchor="t" bIns="45700" lIns="91425" spcFirstLastPara="1" rIns="91425" wrap="square" tIns="45700">
            <a:spAutoFit/>
          </a:bodyPr>
          <a:lstStyle/>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376092"/>
              </a:solidFill>
              <a:latin typeface="Helvetica Neue"/>
              <a:ea typeface="Helvetica Neue"/>
              <a:cs typeface="Helvetica Neue"/>
              <a:sym typeface="Helvetica Neue"/>
            </a:endParaRPr>
          </a:p>
          <a:p>
            <a:pPr indent="-342900" lvl="0" marL="342900" marR="0" rtl="0" algn="just">
              <a:lnSpc>
                <a:spcPct val="100000"/>
              </a:lnSpc>
              <a:spcBef>
                <a:spcPts val="0"/>
              </a:spcBef>
              <a:spcAft>
                <a:spcPts val="0"/>
              </a:spcAft>
              <a:buClr>
                <a:srgbClr val="2F5496"/>
              </a:buClr>
              <a:buSzPts val="3000"/>
              <a:buFont typeface="Noto Sans Symbols"/>
              <a:buChar char="✔"/>
            </a:pPr>
            <a:r>
              <a:rPr b="1" i="0" lang="es-EC" sz="3000" u="none" cap="none" strike="noStrike">
                <a:solidFill>
                  <a:srgbClr val="2F5496"/>
                </a:solidFill>
                <a:latin typeface="Arial"/>
                <a:ea typeface="Arial"/>
                <a:cs typeface="Arial"/>
                <a:sym typeface="Arial"/>
              </a:rPr>
              <a:t>PROYECTOS EJECUTADOS</a:t>
            </a:r>
            <a:endParaRPr/>
          </a:p>
          <a:p>
            <a:pPr indent="0" lvl="0" marL="0" marR="0" rtl="0" algn="just">
              <a:lnSpc>
                <a:spcPct val="100000"/>
              </a:lnSpc>
              <a:spcBef>
                <a:spcPts val="0"/>
              </a:spcBef>
              <a:spcAft>
                <a:spcPts val="0"/>
              </a:spcAft>
              <a:buNone/>
            </a:pPr>
            <a:r>
              <a:t/>
            </a:r>
            <a:endParaRPr b="1" i="0" sz="3000" u="none" cap="none" strike="noStrike">
              <a:solidFill>
                <a:srgbClr val="376092"/>
              </a:solidFill>
              <a:latin typeface="Arial"/>
              <a:ea typeface="Arial"/>
              <a:cs typeface="Arial"/>
              <a:sym typeface="Arial"/>
            </a:endParaRPr>
          </a:p>
          <a:p>
            <a:pPr indent="0" lvl="0" marL="0" marR="0" rtl="0" algn="just">
              <a:lnSpc>
                <a:spcPct val="100000"/>
              </a:lnSpc>
              <a:spcBef>
                <a:spcPts val="0"/>
              </a:spcBef>
              <a:spcAft>
                <a:spcPts val="0"/>
              </a:spcAft>
              <a:buNone/>
            </a:pPr>
            <a:r>
              <a:rPr b="1" i="0" lang="es-EC" sz="3000" u="none" cap="none" strike="noStrike">
                <a:solidFill>
                  <a:srgbClr val="7F7F7F"/>
                </a:solidFill>
                <a:latin typeface="Arial"/>
                <a:ea typeface="Arial"/>
                <a:cs typeface="Arial"/>
                <a:sym typeface="Arial"/>
              </a:rPr>
              <a:t>- Servicios Plataforma Tecnológica</a:t>
            </a:r>
            <a:endParaRPr/>
          </a:p>
          <a:p>
            <a:pPr indent="0" lvl="0" marL="0" marR="0" rtl="0" algn="just">
              <a:lnSpc>
                <a:spcPct val="100000"/>
              </a:lnSpc>
              <a:spcBef>
                <a:spcPts val="0"/>
              </a:spcBef>
              <a:spcAft>
                <a:spcPts val="0"/>
              </a:spcAft>
              <a:buNone/>
            </a:pPr>
            <a:r>
              <a:rPr b="1" i="0" lang="es-EC" sz="3000" u="none" cap="none" strike="noStrike">
                <a:solidFill>
                  <a:srgbClr val="7F7F7F"/>
                </a:solidFill>
                <a:latin typeface="Arial"/>
                <a:ea typeface="Arial"/>
                <a:cs typeface="Arial"/>
                <a:sym typeface="Arial"/>
              </a:rPr>
              <a:t>- Productividad</a:t>
            </a:r>
            <a:endParaRPr/>
          </a:p>
          <a:p>
            <a:pPr indent="0" lvl="0" marL="0" marR="0" rtl="0" algn="just">
              <a:lnSpc>
                <a:spcPct val="100000"/>
              </a:lnSpc>
              <a:spcBef>
                <a:spcPts val="0"/>
              </a:spcBef>
              <a:spcAft>
                <a:spcPts val="0"/>
              </a:spcAft>
              <a:buNone/>
            </a:pPr>
            <a:r>
              <a:rPr b="1" i="0" lang="es-EC" sz="3000" u="none" cap="none" strike="noStrike">
                <a:solidFill>
                  <a:srgbClr val="7F7F7F"/>
                </a:solidFill>
                <a:latin typeface="Arial"/>
                <a:ea typeface="Arial"/>
                <a:cs typeface="Arial"/>
                <a:sym typeface="Arial"/>
              </a:rPr>
              <a:t>- Propuestas de planes y proyectos</a:t>
            </a:r>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376092"/>
              </a:solidFill>
              <a:latin typeface="Helvetica Neue"/>
              <a:ea typeface="Helvetica Neue"/>
              <a:cs typeface="Helvetica Neue"/>
              <a:sym typeface="Helvetica Neue"/>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376092"/>
              </a:solidFill>
              <a:latin typeface="Helvetica Neue"/>
              <a:ea typeface="Helvetica Neue"/>
              <a:cs typeface="Helvetica Neue"/>
              <a:sym typeface="Helvetica Neue"/>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376092"/>
              </a:solidFill>
              <a:latin typeface="Helvetica Neue"/>
              <a:ea typeface="Helvetica Neue"/>
              <a:cs typeface="Helvetica Neue"/>
              <a:sym typeface="Helvetica Neue"/>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376092"/>
              </a:solidFill>
              <a:latin typeface="Helvetica Neue"/>
              <a:ea typeface="Helvetica Neue"/>
              <a:cs typeface="Helvetica Neue"/>
              <a:sym typeface="Helvetica Neue"/>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376092"/>
              </a:solidFill>
              <a:latin typeface="Helvetica Neue"/>
              <a:ea typeface="Helvetica Neue"/>
              <a:cs typeface="Helvetica Neue"/>
              <a:sym typeface="Helvetica Neue"/>
            </a:endParaRPr>
          </a:p>
          <a:p>
            <a:pPr indent="-171450" lvl="0" marL="285750" marR="0" rtl="0" algn="just">
              <a:lnSpc>
                <a:spcPct val="100000"/>
              </a:lnSpc>
              <a:spcBef>
                <a:spcPts val="0"/>
              </a:spcBef>
              <a:spcAft>
                <a:spcPts val="0"/>
              </a:spcAft>
              <a:buClr>
                <a:srgbClr val="000000"/>
              </a:buClr>
              <a:buSzPts val="1800"/>
              <a:buFont typeface="Noto Sans Symbols"/>
              <a:buNone/>
            </a:pPr>
            <a:r>
              <a:t/>
            </a:r>
            <a:endParaRPr b="1" i="0" sz="1800" u="none" cap="none" strike="noStrike">
              <a:solidFill>
                <a:srgbClr val="1F3864"/>
              </a:solidFill>
              <a:latin typeface="Arial"/>
              <a:ea typeface="Arial"/>
              <a:cs typeface="Arial"/>
              <a:sym typeface="Arial"/>
            </a:endParaRPr>
          </a:p>
        </p:txBody>
      </p:sp>
      <p:pic>
        <p:nvPicPr>
          <p:cNvPr id="110" name="Google Shape;110;p18"/>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111" name="Google Shape;111;p18"/>
          <p:cNvSpPr txBox="1"/>
          <p:nvPr/>
        </p:nvSpPr>
        <p:spPr>
          <a:xfrm>
            <a:off x="563090" y="519804"/>
            <a:ext cx="11157857" cy="52322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9"/>
          <p:cNvSpPr/>
          <p:nvPr/>
        </p:nvSpPr>
        <p:spPr>
          <a:xfrm>
            <a:off x="2549177" y="438694"/>
            <a:ext cx="7354899"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1800" u="none" cap="none" strike="noStrike">
                <a:solidFill>
                  <a:srgbClr val="001F5F"/>
                </a:solidFill>
                <a:latin typeface="Arial Rounded"/>
                <a:ea typeface="Arial Rounded"/>
                <a:cs typeface="Arial Rounded"/>
                <a:sym typeface="Arial Rounded"/>
              </a:rPr>
              <a:t>PLANES Y PROYECTOS DE FORTALECIMIENTO TECNOLÓGICO</a:t>
            </a:r>
            <a:endParaRPr/>
          </a:p>
          <a:p>
            <a:pPr indent="0" lvl="0" marL="0" marR="0" rtl="0" algn="ctr">
              <a:lnSpc>
                <a:spcPct val="100000"/>
              </a:lnSpc>
              <a:spcBef>
                <a:spcPts val="0"/>
              </a:spcBef>
              <a:spcAft>
                <a:spcPts val="0"/>
              </a:spcAft>
              <a:buNone/>
            </a:pPr>
            <a:r>
              <a:rPr b="1" i="0" lang="es-EC" sz="1800" u="none" cap="none" strike="noStrike">
                <a:solidFill>
                  <a:srgbClr val="001F5F"/>
                </a:solidFill>
                <a:latin typeface="Arial Rounded"/>
                <a:ea typeface="Arial Rounded"/>
                <a:cs typeface="Arial Rounded"/>
                <a:sym typeface="Arial Rounded"/>
              </a:rPr>
              <a:t> EJECUTADOS</a:t>
            </a:r>
            <a:endParaRPr b="1" i="0" sz="1800" u="none" cap="none" strike="noStrike">
              <a:solidFill>
                <a:srgbClr val="1F3864"/>
              </a:solidFill>
              <a:latin typeface="Arial"/>
              <a:ea typeface="Arial"/>
              <a:cs typeface="Arial"/>
              <a:sym typeface="Arial"/>
            </a:endParaRPr>
          </a:p>
        </p:txBody>
      </p:sp>
      <p:pic>
        <p:nvPicPr>
          <p:cNvPr id="118" name="Google Shape;118;p19"/>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119" name="Google Shape;119;p19"/>
          <p:cNvSpPr txBox="1"/>
          <p:nvPr/>
        </p:nvSpPr>
        <p:spPr>
          <a:xfrm>
            <a:off x="340672" y="1373838"/>
            <a:ext cx="11641281" cy="5442516"/>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Implementar herramientas informáticas para el monitoreo y detección de ataques a los servidores y sistemas de información, para detectar intromisiones que se quedan registradas en los logs de los servidores del Data Center Institucional.</a:t>
            </a:r>
            <a:endParaRPr/>
          </a:p>
          <a:p>
            <a:pPr indent="0" lvl="0" marL="0" marR="0" rtl="0" algn="just">
              <a:lnSpc>
                <a:spcPct val="100000"/>
              </a:lnSpc>
              <a:spcBef>
                <a:spcPts val="0"/>
              </a:spcBef>
              <a:spcAft>
                <a:spcPts val="0"/>
              </a:spcAft>
              <a:buNone/>
            </a:pPr>
            <a:r>
              <a:t/>
            </a:r>
            <a:endParaRPr b="0" i="0" sz="1800" u="none" cap="none" strike="noStrike">
              <a:solidFill>
                <a:srgbClr val="2F5496"/>
              </a:solidFill>
              <a:latin typeface="Arial"/>
              <a:ea typeface="Arial"/>
              <a:cs typeface="Arial"/>
              <a:sym typeface="Arial"/>
            </a:endParaRPr>
          </a:p>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Implementación de un sistema web para la sistematización de los procesos de gestión de incidentes, disminuir los tiempos de respuesta, aumentar la productividad y tener un control de los eventos (en qué estado de atención se encuentran los incidentes), logrando resolver necesidades específicas de los usuarios en territorio-Mesa de Ayuda. </a:t>
            </a:r>
            <a:endParaRPr/>
          </a:p>
          <a:p>
            <a:pPr indent="-228600" lvl="0" marL="342900" marR="0" rtl="0" algn="just">
              <a:lnSpc>
                <a:spcPct val="100000"/>
              </a:lnSpc>
              <a:spcBef>
                <a:spcPts val="0"/>
              </a:spcBef>
              <a:spcAft>
                <a:spcPts val="0"/>
              </a:spcAft>
              <a:buClr>
                <a:srgbClr val="2F5496"/>
              </a:buClr>
              <a:buSzPts val="1800"/>
              <a:buFont typeface="Noto Sans Symbols"/>
              <a:buNone/>
            </a:pPr>
            <a:r>
              <a:t/>
            </a:r>
            <a:endParaRPr b="0" i="0" sz="1800" u="none" cap="none" strike="noStrike">
              <a:solidFill>
                <a:srgbClr val="2F5496"/>
              </a:solidFill>
              <a:latin typeface="Arial"/>
              <a:ea typeface="Arial"/>
              <a:cs typeface="Arial"/>
              <a:sym typeface="Arial"/>
            </a:endParaRPr>
          </a:p>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Ejecución del plan de mantenimiento preventivo y correctivo de los sistemas de energía, climatización, contraincendios, up´s y control de accesos de la Dirección Nacional de Tecnologías de la Información y Comunicación, Tababela y Sitio Móvil Transportable.</a:t>
            </a:r>
            <a:endParaRPr/>
          </a:p>
          <a:p>
            <a:pPr indent="0" lvl="0" marL="0" marR="0" rtl="0" algn="just">
              <a:lnSpc>
                <a:spcPct val="100000"/>
              </a:lnSpc>
              <a:spcBef>
                <a:spcPts val="0"/>
              </a:spcBef>
              <a:spcAft>
                <a:spcPts val="0"/>
              </a:spcAft>
              <a:buNone/>
            </a:pPr>
            <a:r>
              <a:t/>
            </a:r>
            <a:endParaRPr b="0" i="0" sz="1800" u="none" cap="none" strike="noStrike">
              <a:solidFill>
                <a:srgbClr val="2F5496"/>
              </a:solidFill>
              <a:latin typeface="Arial"/>
              <a:ea typeface="Arial"/>
              <a:cs typeface="Arial"/>
              <a:sym typeface="Arial"/>
            </a:endParaRPr>
          </a:p>
          <a:p>
            <a:pPr indent="0" lvl="0" marL="0" marR="0" rtl="0" algn="just">
              <a:lnSpc>
                <a:spcPct val="150000"/>
              </a:lnSpc>
              <a:spcBef>
                <a:spcPts val="0"/>
              </a:spcBef>
              <a:spcAft>
                <a:spcPts val="0"/>
              </a:spcAft>
              <a:buNone/>
            </a:pPr>
            <a:r>
              <a:rPr b="0" i="0" lang="es-EC" sz="1800" u="none" cap="none" strike="noStrike">
                <a:solidFill>
                  <a:srgbClr val="2F5496"/>
                </a:solidFill>
                <a:latin typeface="Arial"/>
                <a:ea typeface="Arial"/>
                <a:cs typeface="Arial"/>
                <a:sym typeface="Arial"/>
              </a:rPr>
              <a:t> </a:t>
            </a:r>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0"/>
          <p:cNvSpPr/>
          <p:nvPr/>
        </p:nvSpPr>
        <p:spPr>
          <a:xfrm>
            <a:off x="2418550" y="347592"/>
            <a:ext cx="7354899"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1800" u="none" cap="none" strike="noStrike">
                <a:solidFill>
                  <a:srgbClr val="001F5F"/>
                </a:solidFill>
                <a:latin typeface="Arial Rounded"/>
                <a:ea typeface="Arial Rounded"/>
                <a:cs typeface="Arial Rounded"/>
                <a:sym typeface="Arial Rounded"/>
              </a:rPr>
              <a:t>PLANES Y PROYECTOS DE FORTALECIMIENTO TECNOLÓGICO</a:t>
            </a:r>
            <a:endParaRPr/>
          </a:p>
          <a:p>
            <a:pPr indent="0" lvl="0" marL="0" marR="0" rtl="0" algn="ctr">
              <a:lnSpc>
                <a:spcPct val="100000"/>
              </a:lnSpc>
              <a:spcBef>
                <a:spcPts val="0"/>
              </a:spcBef>
              <a:spcAft>
                <a:spcPts val="0"/>
              </a:spcAft>
              <a:buNone/>
            </a:pPr>
            <a:r>
              <a:rPr b="1" i="0" lang="es-EC" sz="1800" u="none" cap="none" strike="noStrike">
                <a:solidFill>
                  <a:srgbClr val="001F5F"/>
                </a:solidFill>
                <a:latin typeface="Arial Rounded"/>
                <a:ea typeface="Arial Rounded"/>
                <a:cs typeface="Arial Rounded"/>
                <a:sym typeface="Arial Rounded"/>
              </a:rPr>
              <a:t> EJECUTADOS</a:t>
            </a:r>
            <a:endParaRPr b="1" i="0" sz="1800" u="none" cap="none" strike="noStrike">
              <a:solidFill>
                <a:srgbClr val="1F3864"/>
              </a:solidFill>
              <a:latin typeface="Arial"/>
              <a:ea typeface="Arial"/>
              <a:cs typeface="Arial"/>
              <a:sym typeface="Arial"/>
            </a:endParaRPr>
          </a:p>
        </p:txBody>
      </p:sp>
      <p:pic>
        <p:nvPicPr>
          <p:cNvPr id="126" name="Google Shape;126;p20"/>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127" name="Google Shape;127;p20"/>
          <p:cNvSpPr txBox="1"/>
          <p:nvPr/>
        </p:nvSpPr>
        <p:spPr>
          <a:xfrm>
            <a:off x="471053" y="524055"/>
            <a:ext cx="11386979" cy="16214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3600" u="none" cap="none" strike="noStrike">
              <a:solidFill>
                <a:srgbClr val="000000"/>
              </a:solidFill>
              <a:latin typeface="Arial"/>
              <a:ea typeface="Arial"/>
              <a:cs typeface="Arial"/>
              <a:sym typeface="Arial"/>
            </a:endParaRPr>
          </a:p>
        </p:txBody>
      </p:sp>
      <p:sp>
        <p:nvSpPr>
          <p:cNvPr id="128" name="Google Shape;128;p20"/>
          <p:cNvSpPr txBox="1"/>
          <p:nvPr/>
        </p:nvSpPr>
        <p:spPr>
          <a:xfrm>
            <a:off x="412170" y="1476776"/>
            <a:ext cx="11504743" cy="5442516"/>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Desarrollo Aplicativo móvil SIIPNE Elecciones para Policía Nacional del Ecuador para los sistemas operativos iOS y Android, empleado en el control y supervisión del personal y actividades durante los comicios electorales.</a:t>
            </a:r>
            <a:endParaRPr/>
          </a:p>
          <a:p>
            <a:pPr indent="0" lvl="0" marL="0" marR="0" rtl="0" algn="just">
              <a:lnSpc>
                <a:spcPct val="150000"/>
              </a:lnSpc>
              <a:spcBef>
                <a:spcPts val="0"/>
              </a:spcBef>
              <a:spcAft>
                <a:spcPts val="0"/>
              </a:spcAft>
              <a:buNone/>
            </a:pPr>
            <a:r>
              <a:t/>
            </a:r>
            <a:endParaRPr b="0" i="0" sz="1800" u="none" cap="none" strike="noStrike">
              <a:solidFill>
                <a:srgbClr val="2F5496"/>
              </a:solidFill>
              <a:latin typeface="Arial"/>
              <a:ea typeface="Arial"/>
              <a:cs typeface="Arial"/>
              <a:sym typeface="Arial"/>
            </a:endParaRPr>
          </a:p>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Desarrollo de la aplicación para el Control de la Gestión Operativa y Administrativa, solicitada por el Comando General. </a:t>
            </a:r>
            <a:endParaRPr/>
          </a:p>
          <a:p>
            <a:pPr indent="0" lvl="0" marL="0" marR="0" rtl="0" algn="just">
              <a:lnSpc>
                <a:spcPct val="150000"/>
              </a:lnSpc>
              <a:spcBef>
                <a:spcPts val="0"/>
              </a:spcBef>
              <a:spcAft>
                <a:spcPts val="0"/>
              </a:spcAft>
              <a:buNone/>
            </a:pPr>
            <a:r>
              <a:t/>
            </a:r>
            <a:endParaRPr b="0" i="0" sz="1800" u="none" cap="none" strike="noStrike">
              <a:solidFill>
                <a:srgbClr val="2F5496"/>
              </a:solidFill>
              <a:latin typeface="Arial"/>
              <a:ea typeface="Arial"/>
              <a:cs typeface="Arial"/>
              <a:sym typeface="Arial"/>
            </a:endParaRPr>
          </a:p>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Desarrollo de aplicaciones en el módulo Logística para la administración de bienes en el SIIPNE 3W.</a:t>
            </a:r>
            <a:endParaRPr/>
          </a:p>
          <a:p>
            <a:pPr indent="0" lvl="0" marL="0" marR="0" rtl="0" algn="just">
              <a:lnSpc>
                <a:spcPct val="150000"/>
              </a:lnSpc>
              <a:spcBef>
                <a:spcPts val="0"/>
              </a:spcBef>
              <a:spcAft>
                <a:spcPts val="0"/>
              </a:spcAft>
              <a:buNone/>
            </a:pPr>
            <a:r>
              <a:t/>
            </a:r>
            <a:endParaRPr b="0" i="0" sz="1800" u="none" cap="none" strike="noStrike">
              <a:solidFill>
                <a:srgbClr val="2F5496"/>
              </a:solidFill>
              <a:latin typeface="Arial"/>
              <a:ea typeface="Arial"/>
              <a:cs typeface="Arial"/>
              <a:sym typeface="Arial"/>
            </a:endParaRPr>
          </a:p>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Creación de la aplicación “cambio de cuenta bancaria” en el módulo de Mis Datos la cual permite al servidor policial realizar su cambio de cuenta bancaria para recibir su remuneración.</a:t>
            </a:r>
            <a:endParaRPr/>
          </a:p>
          <a:p>
            <a:pPr indent="0" lvl="0" marL="0" marR="0" rtl="0" algn="just">
              <a:lnSpc>
                <a:spcPct val="150000"/>
              </a:lnSpc>
              <a:spcBef>
                <a:spcPts val="0"/>
              </a:spcBef>
              <a:spcAft>
                <a:spcPts val="0"/>
              </a:spcAft>
              <a:buNone/>
            </a:pPr>
            <a:r>
              <a:t/>
            </a:r>
            <a:endParaRPr b="0" i="0" sz="1800" u="none" cap="none" strike="noStrike">
              <a:solidFill>
                <a:srgbClr val="2F5496"/>
              </a:solidFill>
              <a:latin typeface="Arial"/>
              <a:ea typeface="Arial"/>
              <a:cs typeface="Arial"/>
              <a:sym typeface="Arial"/>
            </a:endParaRPr>
          </a:p>
          <a:p>
            <a:pPr indent="0" lvl="0" marL="0" marR="0" rtl="0" algn="just">
              <a:lnSpc>
                <a:spcPct val="150000"/>
              </a:lnSpc>
              <a:spcBef>
                <a:spcPts val="0"/>
              </a:spcBef>
              <a:spcAft>
                <a:spcPts val="0"/>
              </a:spcAft>
              <a:buNone/>
            </a:pPr>
            <a:r>
              <a:t/>
            </a:r>
            <a:endParaRPr b="1" i="0" sz="1800" u="none" cap="none" strike="noStrike">
              <a:solidFill>
                <a:srgbClr val="2F549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p:nvPr/>
        </p:nvSpPr>
        <p:spPr>
          <a:xfrm>
            <a:off x="2418550" y="347592"/>
            <a:ext cx="7354899"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1800" u="none" cap="none" strike="noStrike">
                <a:solidFill>
                  <a:srgbClr val="001F5F"/>
                </a:solidFill>
                <a:latin typeface="Arial Rounded"/>
                <a:ea typeface="Arial Rounded"/>
                <a:cs typeface="Arial Rounded"/>
                <a:sym typeface="Arial Rounded"/>
              </a:rPr>
              <a:t>PLANES Y PROYECTOS DE FORTALECIMIENTO TECNOLÓGICO</a:t>
            </a:r>
            <a:endParaRPr/>
          </a:p>
          <a:p>
            <a:pPr indent="0" lvl="0" marL="0" marR="0" rtl="0" algn="ctr">
              <a:lnSpc>
                <a:spcPct val="100000"/>
              </a:lnSpc>
              <a:spcBef>
                <a:spcPts val="0"/>
              </a:spcBef>
              <a:spcAft>
                <a:spcPts val="0"/>
              </a:spcAft>
              <a:buNone/>
            </a:pPr>
            <a:r>
              <a:rPr b="1" i="0" lang="es-EC" sz="1800" u="none" cap="none" strike="noStrike">
                <a:solidFill>
                  <a:srgbClr val="001F5F"/>
                </a:solidFill>
                <a:latin typeface="Arial Rounded"/>
                <a:ea typeface="Arial Rounded"/>
                <a:cs typeface="Arial Rounded"/>
                <a:sym typeface="Arial Rounded"/>
              </a:rPr>
              <a:t> EJECUTADOS</a:t>
            </a:r>
            <a:endParaRPr b="1" i="0" sz="1800" u="none" cap="none" strike="noStrike">
              <a:solidFill>
                <a:srgbClr val="1F3864"/>
              </a:solidFill>
              <a:latin typeface="Arial"/>
              <a:ea typeface="Arial"/>
              <a:cs typeface="Arial"/>
              <a:sym typeface="Arial"/>
            </a:endParaRPr>
          </a:p>
        </p:txBody>
      </p:sp>
      <p:pic>
        <p:nvPicPr>
          <p:cNvPr id="135" name="Google Shape;135;p21"/>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136" name="Google Shape;136;p21"/>
          <p:cNvSpPr txBox="1"/>
          <p:nvPr/>
        </p:nvSpPr>
        <p:spPr>
          <a:xfrm>
            <a:off x="471053" y="524055"/>
            <a:ext cx="11386979" cy="162147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3600" u="none" cap="none" strike="noStrike">
              <a:solidFill>
                <a:srgbClr val="000000"/>
              </a:solidFill>
              <a:latin typeface="Arial"/>
              <a:ea typeface="Arial"/>
              <a:cs typeface="Arial"/>
              <a:sym typeface="Arial"/>
            </a:endParaRPr>
          </a:p>
        </p:txBody>
      </p:sp>
      <p:sp>
        <p:nvSpPr>
          <p:cNvPr id="137" name="Google Shape;137;p21"/>
          <p:cNvSpPr txBox="1"/>
          <p:nvPr/>
        </p:nvSpPr>
        <p:spPr>
          <a:xfrm>
            <a:off x="412170" y="1571669"/>
            <a:ext cx="11504743" cy="4611519"/>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Desarrollo del Sistema de Reclutamiento V1. Para solventar la vulnerabilidad del sistema entregado por el Ministerio del Interior, con la finalidad de que los postulantes del año 2023, continúen con normalidad en cada fase de postulación y evaluación. </a:t>
            </a:r>
            <a:endParaRPr/>
          </a:p>
          <a:p>
            <a:pPr indent="-228600" lvl="0" marL="342900" marR="0" rtl="0" algn="just">
              <a:lnSpc>
                <a:spcPct val="150000"/>
              </a:lnSpc>
              <a:spcBef>
                <a:spcPts val="0"/>
              </a:spcBef>
              <a:spcAft>
                <a:spcPts val="0"/>
              </a:spcAft>
              <a:buClr>
                <a:srgbClr val="2F5496"/>
              </a:buClr>
              <a:buSzPts val="1800"/>
              <a:buFont typeface="Noto Sans Symbols"/>
              <a:buNone/>
            </a:pPr>
            <a:r>
              <a:t/>
            </a:r>
            <a:endParaRPr b="0" i="0" sz="1800" u="none" cap="none" strike="noStrike">
              <a:solidFill>
                <a:srgbClr val="2F5496"/>
              </a:solidFill>
              <a:latin typeface="Arial"/>
              <a:ea typeface="Arial"/>
              <a:cs typeface="Arial"/>
              <a:sym typeface="Arial"/>
            </a:endParaRPr>
          </a:p>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Creación de la nueva Plataforma de Reclutamiento V2. Automatizando los procesos de reclutamiento y selección, a fin de ejecutar los procesos de postulación para el año 2024 en adelante mediante la integración continua del sistema. </a:t>
            </a:r>
            <a:endParaRPr/>
          </a:p>
          <a:p>
            <a:pPr indent="-228600" lvl="0" marL="342900" marR="0" rtl="0" algn="just">
              <a:lnSpc>
                <a:spcPct val="150000"/>
              </a:lnSpc>
              <a:spcBef>
                <a:spcPts val="0"/>
              </a:spcBef>
              <a:spcAft>
                <a:spcPts val="0"/>
              </a:spcAft>
              <a:buClr>
                <a:srgbClr val="2F5496"/>
              </a:buClr>
              <a:buSzPts val="1800"/>
              <a:buFont typeface="Noto Sans Symbols"/>
              <a:buNone/>
            </a:pPr>
            <a:r>
              <a:t/>
            </a:r>
            <a:endParaRPr b="0" i="0" sz="1800" u="none" cap="none" strike="noStrike">
              <a:solidFill>
                <a:srgbClr val="2F5496"/>
              </a:solidFill>
              <a:latin typeface="Arial"/>
              <a:ea typeface="Arial"/>
              <a:cs typeface="Arial"/>
              <a:sym typeface="Arial"/>
            </a:endParaRPr>
          </a:p>
          <a:p>
            <a:pPr indent="-342900" lvl="0" marL="342900" marR="0" rtl="0" algn="just">
              <a:lnSpc>
                <a:spcPct val="150000"/>
              </a:lnSpc>
              <a:spcBef>
                <a:spcPts val="0"/>
              </a:spcBef>
              <a:spcAft>
                <a:spcPts val="0"/>
              </a:spcAft>
              <a:buClr>
                <a:srgbClr val="2F5496"/>
              </a:buClr>
              <a:buSzPts val="1800"/>
              <a:buFont typeface="Noto Sans Symbols"/>
              <a:buChar char="✔"/>
            </a:pPr>
            <a:r>
              <a:rPr b="0" i="0" lang="es-EC" sz="1800" u="none" cap="none" strike="noStrike">
                <a:solidFill>
                  <a:srgbClr val="2F5496"/>
                </a:solidFill>
                <a:latin typeface="Arial"/>
                <a:ea typeface="Arial"/>
                <a:cs typeface="Arial"/>
                <a:sym typeface="Arial"/>
              </a:rPr>
              <a:t>Ampliación de Cobertura, en base a las necesidades de cobertura en los sectores de interés institucional, se procedió a la implementación de cuatro sitios nuevos de radiocomunicación al Sistema de la Red Nacional Troncalizada, Subzona Guayas, Sitio Ánimas</a:t>
            </a:r>
            <a:endParaRPr b="1" i="0" sz="1800" u="none" cap="none" strike="noStrike">
              <a:solidFill>
                <a:srgbClr val="2F549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22"/>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144" name="Google Shape;144;p22"/>
          <p:cNvSpPr/>
          <p:nvPr/>
        </p:nvSpPr>
        <p:spPr>
          <a:xfrm>
            <a:off x="1855094" y="347592"/>
            <a:ext cx="8481810"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1800" u="none" cap="none" strike="noStrike">
                <a:solidFill>
                  <a:srgbClr val="2F5496"/>
                </a:solidFill>
                <a:latin typeface="Arial"/>
                <a:ea typeface="Arial"/>
                <a:cs typeface="Arial"/>
                <a:sym typeface="Arial"/>
              </a:rPr>
              <a:t>PLATAFORMA DE SERVICIOS TECNOLÓGICOS DE LA POLICÍA NACIONAL</a:t>
            </a:r>
            <a:endParaRPr b="1" i="0" sz="1800" u="none" cap="none" strike="noStrike">
              <a:solidFill>
                <a:srgbClr val="2F5496"/>
              </a:solidFill>
              <a:latin typeface="Arial"/>
              <a:ea typeface="Arial"/>
              <a:cs typeface="Arial"/>
              <a:sym typeface="Arial"/>
            </a:endParaRPr>
          </a:p>
        </p:txBody>
      </p:sp>
      <p:sp>
        <p:nvSpPr>
          <p:cNvPr id="145" name="Google Shape;145;p22"/>
          <p:cNvSpPr txBox="1"/>
          <p:nvPr/>
        </p:nvSpPr>
        <p:spPr>
          <a:xfrm>
            <a:off x="471052" y="1145293"/>
            <a:ext cx="3137562" cy="4996964"/>
          </a:xfrm>
          <a:prstGeom prst="rect">
            <a:avLst/>
          </a:prstGeom>
          <a:solidFill>
            <a:srgbClr val="FFFFFF"/>
          </a:solidFill>
          <a:ln cap="flat" cmpd="sng" w="19050">
            <a:solidFill>
              <a:srgbClr val="2F5496"/>
            </a:solidFill>
            <a:prstDash val="lgDash"/>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i="0" lang="es-EC" sz="1100" u="none" cap="none" strike="noStrike">
                <a:solidFill>
                  <a:srgbClr val="666666"/>
                </a:solidFill>
                <a:latin typeface="Calibri"/>
                <a:ea typeface="Calibri"/>
                <a:cs typeface="Calibri"/>
                <a:sym typeface="Calibri"/>
              </a:rPr>
              <a:t>SERVICIOS EXTERNOS</a:t>
            </a:r>
            <a:r>
              <a:rPr b="0" i="0" lang="es-EC" sz="1100" u="none" cap="none" strike="noStrike">
                <a:solidFill>
                  <a:srgbClr val="666666"/>
                </a:solidFill>
                <a:latin typeface="Calibri"/>
                <a:ea typeface="Calibri"/>
                <a:cs typeface="Calibri"/>
                <a:sym typeface="Calibri"/>
              </a:rPr>
              <a:t> </a:t>
            </a:r>
            <a:endParaRPr b="0" i="0" sz="1100" u="none" cap="none" strike="noStrike">
              <a:solidFill>
                <a:srgbClr val="666666"/>
              </a:solidFill>
              <a:latin typeface="Calibri"/>
              <a:ea typeface="Calibri"/>
              <a:cs typeface="Calibri"/>
              <a:sym typeface="Calibri"/>
            </a:endParaRPr>
          </a:p>
        </p:txBody>
      </p:sp>
      <p:sp>
        <p:nvSpPr>
          <p:cNvPr id="146" name="Google Shape;146;p22"/>
          <p:cNvSpPr txBox="1"/>
          <p:nvPr/>
        </p:nvSpPr>
        <p:spPr>
          <a:xfrm>
            <a:off x="3838220" y="1164207"/>
            <a:ext cx="3395337" cy="4996964"/>
          </a:xfrm>
          <a:prstGeom prst="rect">
            <a:avLst/>
          </a:prstGeom>
          <a:solidFill>
            <a:srgbClr val="FFFFFF"/>
          </a:solidFill>
          <a:ln cap="flat" cmpd="sng" w="19050">
            <a:solidFill>
              <a:srgbClr val="2F5496"/>
            </a:solidFill>
            <a:prstDash val="lgDash"/>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i="0" lang="es-EC" sz="1100" u="none" cap="none" strike="noStrike">
                <a:solidFill>
                  <a:srgbClr val="666666"/>
                </a:solidFill>
                <a:latin typeface="Calibri"/>
                <a:ea typeface="Calibri"/>
                <a:cs typeface="Calibri"/>
                <a:sym typeface="Calibri"/>
              </a:rPr>
              <a:t>SERVICIOS INTERNOS </a:t>
            </a:r>
            <a:r>
              <a:rPr b="0" i="0" lang="es-EC" sz="1100" u="none" cap="none" strike="noStrike">
                <a:solidFill>
                  <a:srgbClr val="666666"/>
                </a:solidFill>
                <a:latin typeface="Calibri"/>
                <a:ea typeface="Calibri"/>
                <a:cs typeface="Calibri"/>
                <a:sym typeface="Calibri"/>
              </a:rPr>
              <a:t> </a:t>
            </a:r>
            <a:r>
              <a:rPr b="0" i="0" lang="es-EC" sz="1200" u="none" cap="none" strike="noStrike">
                <a:solidFill>
                  <a:srgbClr val="666666"/>
                </a:solidFill>
                <a:latin typeface="Arial"/>
                <a:ea typeface="Arial"/>
                <a:cs typeface="Arial"/>
                <a:sym typeface="Arial"/>
              </a:rPr>
              <a:t> </a:t>
            </a:r>
            <a:endParaRPr b="0" i="0" sz="1100" u="none" cap="none" strike="noStrike">
              <a:solidFill>
                <a:srgbClr val="666666"/>
              </a:solidFill>
              <a:latin typeface="Calibri"/>
              <a:ea typeface="Calibri"/>
              <a:cs typeface="Calibri"/>
              <a:sym typeface="Calibri"/>
            </a:endParaRPr>
          </a:p>
        </p:txBody>
      </p:sp>
      <p:grpSp>
        <p:nvGrpSpPr>
          <p:cNvPr id="147" name="Google Shape;147;p22"/>
          <p:cNvGrpSpPr/>
          <p:nvPr/>
        </p:nvGrpSpPr>
        <p:grpSpPr>
          <a:xfrm>
            <a:off x="4763411" y="1494191"/>
            <a:ext cx="1707770" cy="4445071"/>
            <a:chOff x="556698" y="2925"/>
            <a:chExt cx="1707770" cy="4445071"/>
          </a:xfrm>
        </p:grpSpPr>
        <p:sp>
          <p:nvSpPr>
            <p:cNvPr id="148" name="Google Shape;148;p22"/>
            <p:cNvSpPr/>
            <p:nvPr/>
          </p:nvSpPr>
          <p:spPr>
            <a:xfrm>
              <a:off x="589304" y="2925"/>
              <a:ext cx="1340162" cy="914090"/>
            </a:xfrm>
            <a:prstGeom prst="rect">
              <a:avLst/>
            </a:prstGeom>
            <a:blipFill rotWithShape="1">
              <a:blip r:embed="rId4">
                <a:alphaModFix/>
              </a:blip>
              <a:stretch>
                <a:fillRect b="0" l="-43999" r="-43999" t="0"/>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2"/>
            <p:cNvSpPr/>
            <p:nvPr/>
          </p:nvSpPr>
          <p:spPr>
            <a:xfrm>
              <a:off x="745625" y="866161"/>
              <a:ext cx="1486237" cy="357167"/>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2"/>
            <p:cNvSpPr txBox="1"/>
            <p:nvPr/>
          </p:nvSpPr>
          <p:spPr>
            <a:xfrm>
              <a:off x="745625" y="866161"/>
              <a:ext cx="1486237" cy="357167"/>
            </a:xfrm>
            <a:prstGeom prst="rect">
              <a:avLst/>
            </a:prstGeom>
            <a:noFill/>
            <a:ln>
              <a:noFill/>
            </a:ln>
          </p:spPr>
          <p:txBody>
            <a:bodyPr anchorCtr="0" anchor="ctr" bIns="24750" lIns="24750" spcFirstLastPara="1" rIns="24750" wrap="square" tIns="24750">
              <a:noAutofit/>
            </a:bodyPr>
            <a:lstStyle/>
            <a:p>
              <a:pPr indent="0" lvl="0" marL="0" marR="0" rtl="0" algn="ctr">
                <a:lnSpc>
                  <a:spcPct val="90000"/>
                </a:lnSpc>
                <a:spcBef>
                  <a:spcPts val="0"/>
                </a:spcBef>
                <a:spcAft>
                  <a:spcPts val="0"/>
                </a:spcAft>
                <a:buClr>
                  <a:srgbClr val="000000"/>
                </a:buClr>
                <a:buSzPts val="1300"/>
                <a:buFont typeface="Arial"/>
                <a:buNone/>
              </a:pPr>
              <a:r>
                <a:rPr b="0" i="0" lang="es-EC" sz="1300" u="none" cap="none" strike="noStrike">
                  <a:solidFill>
                    <a:schemeClr val="lt1"/>
                  </a:solidFill>
                  <a:latin typeface="Arial"/>
                  <a:ea typeface="Arial"/>
                  <a:cs typeface="Arial"/>
                  <a:sym typeface="Arial"/>
                </a:rPr>
                <a:t>Correo institucional</a:t>
              </a:r>
              <a:endParaRPr/>
            </a:p>
          </p:txBody>
        </p:sp>
        <p:sp>
          <p:nvSpPr>
            <p:cNvPr id="151" name="Google Shape;151;p22"/>
            <p:cNvSpPr/>
            <p:nvPr/>
          </p:nvSpPr>
          <p:spPr>
            <a:xfrm>
              <a:off x="568646" y="1406815"/>
              <a:ext cx="1422796" cy="1367388"/>
            </a:xfrm>
            <a:prstGeom prst="rect">
              <a:avLst/>
            </a:prstGeom>
            <a:blipFill rotWithShape="1">
              <a:blip r:embed="rId5">
                <a:alphaModFix/>
              </a:blip>
              <a:stretch>
                <a:fillRect b="-78992" l="0" r="0" t="-78992"/>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p:nvPr/>
          </p:nvSpPr>
          <p:spPr>
            <a:xfrm>
              <a:off x="766283" y="2496700"/>
              <a:ext cx="1486237" cy="357167"/>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2"/>
            <p:cNvSpPr txBox="1"/>
            <p:nvPr/>
          </p:nvSpPr>
          <p:spPr>
            <a:xfrm>
              <a:off x="766283" y="2496700"/>
              <a:ext cx="1486237" cy="357167"/>
            </a:xfrm>
            <a:prstGeom prst="rect">
              <a:avLst/>
            </a:prstGeom>
            <a:noFill/>
            <a:ln>
              <a:noFill/>
            </a:ln>
          </p:spPr>
          <p:txBody>
            <a:bodyPr anchorCtr="0" anchor="ctr" bIns="24750" lIns="24750" spcFirstLastPara="1" rIns="24750" wrap="square" tIns="24750">
              <a:noAutofit/>
            </a:bodyPr>
            <a:lstStyle/>
            <a:p>
              <a:pPr indent="0" lvl="0" marL="0" marR="0" rtl="0" algn="ctr">
                <a:lnSpc>
                  <a:spcPct val="90000"/>
                </a:lnSpc>
                <a:spcBef>
                  <a:spcPts val="0"/>
                </a:spcBef>
                <a:spcAft>
                  <a:spcPts val="0"/>
                </a:spcAft>
                <a:buClr>
                  <a:srgbClr val="000000"/>
                </a:buClr>
                <a:buSzPts val="1300"/>
                <a:buFont typeface="Arial"/>
                <a:buNone/>
              </a:pPr>
              <a:r>
                <a:rPr b="0" i="0" lang="es-EC" sz="1300" u="none" cap="none" strike="noStrike">
                  <a:solidFill>
                    <a:schemeClr val="lt1"/>
                  </a:solidFill>
                  <a:latin typeface="Arial"/>
                  <a:ea typeface="Arial"/>
                  <a:cs typeface="Arial"/>
                  <a:sym typeface="Arial"/>
                </a:rPr>
                <a:t>SIIPNE elecciones</a:t>
              </a:r>
              <a:endParaRPr/>
            </a:p>
          </p:txBody>
        </p:sp>
        <p:sp>
          <p:nvSpPr>
            <p:cNvPr id="154" name="Google Shape;154;p22"/>
            <p:cNvSpPr/>
            <p:nvPr/>
          </p:nvSpPr>
          <p:spPr>
            <a:xfrm>
              <a:off x="556698" y="3037353"/>
              <a:ext cx="1470589" cy="1294570"/>
            </a:xfrm>
            <a:prstGeom prst="rect">
              <a:avLst/>
            </a:prstGeom>
            <a:blipFill rotWithShape="1">
              <a:blip r:embed="rId6">
                <a:alphaModFix/>
              </a:blip>
              <a:stretch>
                <a:fillRect b="0" l="-29999" r="-29997" t="0"/>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2"/>
            <p:cNvSpPr/>
            <p:nvPr/>
          </p:nvSpPr>
          <p:spPr>
            <a:xfrm>
              <a:off x="778231" y="4090829"/>
              <a:ext cx="1486237" cy="357167"/>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2"/>
            <p:cNvSpPr txBox="1"/>
            <p:nvPr/>
          </p:nvSpPr>
          <p:spPr>
            <a:xfrm>
              <a:off x="778231" y="4090829"/>
              <a:ext cx="1486237" cy="357167"/>
            </a:xfrm>
            <a:prstGeom prst="rect">
              <a:avLst/>
            </a:prstGeom>
            <a:noFill/>
            <a:ln>
              <a:noFill/>
            </a:ln>
          </p:spPr>
          <p:txBody>
            <a:bodyPr anchorCtr="0" anchor="ctr" bIns="24750" lIns="24750" spcFirstLastPara="1" rIns="24750" wrap="square" tIns="24750">
              <a:noAutofit/>
            </a:bodyPr>
            <a:lstStyle/>
            <a:p>
              <a:pPr indent="0" lvl="0" marL="0" marR="0" rtl="0" algn="ctr">
                <a:lnSpc>
                  <a:spcPct val="90000"/>
                </a:lnSpc>
                <a:spcBef>
                  <a:spcPts val="0"/>
                </a:spcBef>
                <a:spcAft>
                  <a:spcPts val="0"/>
                </a:spcAft>
                <a:buClr>
                  <a:srgbClr val="000000"/>
                </a:buClr>
                <a:buSzPts val="1300"/>
                <a:buFont typeface="Arial"/>
                <a:buNone/>
              </a:pPr>
              <a:r>
                <a:rPr b="0" i="0" lang="es-EC" sz="1300" u="none" cap="none" strike="noStrike">
                  <a:solidFill>
                    <a:schemeClr val="lt1"/>
                  </a:solidFill>
                  <a:latin typeface="Arial"/>
                  <a:ea typeface="Arial"/>
                  <a:cs typeface="Arial"/>
                  <a:sym typeface="Arial"/>
                </a:rPr>
                <a:t>SIIPNE 3 W  </a:t>
              </a:r>
              <a:endParaRPr/>
            </a:p>
          </p:txBody>
        </p:sp>
      </p:grpSp>
      <p:sp>
        <p:nvSpPr>
          <p:cNvPr id="157" name="Google Shape;157;p22"/>
          <p:cNvSpPr txBox="1"/>
          <p:nvPr/>
        </p:nvSpPr>
        <p:spPr>
          <a:xfrm>
            <a:off x="7664117" y="1129714"/>
            <a:ext cx="3667912" cy="5012543"/>
          </a:xfrm>
          <a:prstGeom prst="rect">
            <a:avLst/>
          </a:prstGeom>
          <a:solidFill>
            <a:srgbClr val="FFFFFF"/>
          </a:solidFill>
          <a:ln cap="flat" cmpd="sng" w="19050">
            <a:solidFill>
              <a:srgbClr val="2F5496"/>
            </a:solidFill>
            <a:prstDash val="lgDash"/>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7000"/>
              </a:lnSpc>
              <a:spcBef>
                <a:spcPts val="0"/>
              </a:spcBef>
              <a:spcAft>
                <a:spcPts val="0"/>
              </a:spcAft>
              <a:buNone/>
            </a:pPr>
            <a:r>
              <a:rPr b="1" i="0" lang="es-EC" sz="1100" u="none" cap="none" strike="noStrike">
                <a:solidFill>
                  <a:srgbClr val="666666"/>
                </a:solidFill>
                <a:latin typeface="Calibri"/>
                <a:ea typeface="Calibri"/>
                <a:cs typeface="Calibri"/>
                <a:sym typeface="Calibri"/>
              </a:rPr>
              <a:t>CONSULTAS A LA BASE DE DATOS </a:t>
            </a:r>
            <a:r>
              <a:rPr b="0" i="0" lang="es-EC" sz="1100" u="none" cap="none" strike="noStrike">
                <a:solidFill>
                  <a:srgbClr val="666666"/>
                </a:solidFill>
                <a:latin typeface="Calibri"/>
                <a:ea typeface="Calibri"/>
                <a:cs typeface="Calibri"/>
                <a:sym typeface="Calibri"/>
              </a:rPr>
              <a:t> </a:t>
            </a:r>
            <a:r>
              <a:rPr b="1" i="0" lang="es-EC" sz="1100" u="none" cap="none" strike="noStrike">
                <a:solidFill>
                  <a:srgbClr val="666666"/>
                </a:solidFill>
                <a:latin typeface="Calibri"/>
                <a:ea typeface="Calibri"/>
                <a:cs typeface="Calibri"/>
                <a:sym typeface="Calibri"/>
              </a:rPr>
              <a:t> </a:t>
            </a:r>
            <a:r>
              <a:rPr b="0" i="0" lang="es-EC" sz="1200" u="none" cap="none" strike="noStrike">
                <a:solidFill>
                  <a:srgbClr val="666666"/>
                </a:solidFill>
                <a:latin typeface="Arial"/>
                <a:ea typeface="Arial"/>
                <a:cs typeface="Arial"/>
                <a:sym typeface="Arial"/>
              </a:rPr>
              <a:t> </a:t>
            </a:r>
            <a:r>
              <a:rPr b="0" i="0" lang="es-EC" sz="1100" u="none" cap="none" strike="noStrike">
                <a:solidFill>
                  <a:srgbClr val="666666"/>
                </a:solidFill>
                <a:latin typeface="Calibri"/>
                <a:ea typeface="Calibri"/>
                <a:cs typeface="Calibri"/>
                <a:sym typeface="Calibri"/>
              </a:rPr>
              <a:t> </a:t>
            </a:r>
            <a:endParaRPr b="0" i="0" sz="1100" u="none" cap="none" strike="noStrike">
              <a:solidFill>
                <a:srgbClr val="666666"/>
              </a:solidFill>
              <a:latin typeface="Calibri"/>
              <a:ea typeface="Calibri"/>
              <a:cs typeface="Calibri"/>
              <a:sym typeface="Calibri"/>
            </a:endParaRPr>
          </a:p>
        </p:txBody>
      </p:sp>
      <p:grpSp>
        <p:nvGrpSpPr>
          <p:cNvPr id="158" name="Google Shape;158;p22"/>
          <p:cNvGrpSpPr/>
          <p:nvPr/>
        </p:nvGrpSpPr>
        <p:grpSpPr>
          <a:xfrm>
            <a:off x="961549" y="1726633"/>
            <a:ext cx="1921513" cy="4007074"/>
            <a:chOff x="468864" y="221923"/>
            <a:chExt cx="1921513" cy="4007074"/>
          </a:xfrm>
        </p:grpSpPr>
        <p:sp>
          <p:nvSpPr>
            <p:cNvPr id="159" name="Google Shape;159;p22"/>
            <p:cNvSpPr/>
            <p:nvPr/>
          </p:nvSpPr>
          <p:spPr>
            <a:xfrm>
              <a:off x="1088442" y="221923"/>
              <a:ext cx="1281528" cy="1187085"/>
            </a:xfrm>
            <a:prstGeom prst="rect">
              <a:avLst/>
            </a:prstGeom>
            <a:blipFill rotWithShape="1">
              <a:blip r:embed="rId7">
                <a:alphaModFix/>
              </a:blip>
              <a:stretch>
                <a:fillRect b="0" l="-30997" r="-30995" t="0"/>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2"/>
            <p:cNvSpPr/>
            <p:nvPr/>
          </p:nvSpPr>
          <p:spPr>
            <a:xfrm>
              <a:off x="489270" y="726489"/>
              <a:ext cx="881289" cy="720113"/>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2"/>
            <p:cNvSpPr txBox="1"/>
            <p:nvPr/>
          </p:nvSpPr>
          <p:spPr>
            <a:xfrm>
              <a:off x="489270" y="726489"/>
              <a:ext cx="881289" cy="720113"/>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rgbClr val="000000"/>
                </a:buClr>
                <a:buSzPts val="800"/>
                <a:buFont typeface="Arial"/>
                <a:buNone/>
              </a:pPr>
              <a:r>
                <a:rPr b="0" i="0" lang="es-EC" sz="800" u="none" cap="none" strike="noStrike">
                  <a:solidFill>
                    <a:schemeClr val="lt1"/>
                  </a:solidFill>
                  <a:latin typeface="Arial"/>
                  <a:ea typeface="Arial"/>
                  <a:cs typeface="Arial"/>
                  <a:sym typeface="Arial"/>
                </a:rPr>
                <a:t>Portal web Institucional</a:t>
              </a:r>
              <a:endParaRPr/>
            </a:p>
          </p:txBody>
        </p:sp>
        <p:sp>
          <p:nvSpPr>
            <p:cNvPr id="162" name="Google Shape;162;p22"/>
            <p:cNvSpPr/>
            <p:nvPr/>
          </p:nvSpPr>
          <p:spPr>
            <a:xfrm>
              <a:off x="1061666" y="1647893"/>
              <a:ext cx="1328711" cy="1117540"/>
            </a:xfrm>
            <a:prstGeom prst="rect">
              <a:avLst/>
            </a:prstGeom>
            <a:blipFill rotWithShape="1">
              <a:blip r:embed="rId8">
                <a:alphaModFix/>
              </a:blip>
              <a:stretch>
                <a:fillRect b="0" l="-27998" r="-27998" t="0"/>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2"/>
            <p:cNvSpPr/>
            <p:nvPr/>
          </p:nvSpPr>
          <p:spPr>
            <a:xfrm>
              <a:off x="468864" y="2117687"/>
              <a:ext cx="915732" cy="720113"/>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2"/>
            <p:cNvSpPr txBox="1"/>
            <p:nvPr/>
          </p:nvSpPr>
          <p:spPr>
            <a:xfrm>
              <a:off x="468864" y="2117687"/>
              <a:ext cx="915732" cy="720113"/>
            </a:xfrm>
            <a:prstGeom prst="rect">
              <a:avLst/>
            </a:prstGeom>
            <a:noFill/>
            <a:ln>
              <a:noFill/>
            </a:ln>
          </p:spPr>
          <p:txBody>
            <a:bodyPr anchorCtr="0" anchor="ctr" bIns="26650" lIns="26650" spcFirstLastPara="1" rIns="26650" wrap="square" tIns="26650">
              <a:noAutofit/>
            </a:bodyPr>
            <a:lstStyle/>
            <a:p>
              <a:pPr indent="0" lvl="0" marL="0" marR="0" rtl="0" algn="ctr">
                <a:lnSpc>
                  <a:spcPct val="90000"/>
                </a:lnSpc>
                <a:spcBef>
                  <a:spcPts val="0"/>
                </a:spcBef>
                <a:spcAft>
                  <a:spcPts val="0"/>
                </a:spcAft>
                <a:buClr>
                  <a:srgbClr val="000000"/>
                </a:buClr>
                <a:buSzPts val="700"/>
                <a:buFont typeface="Arial"/>
                <a:buNone/>
              </a:pPr>
              <a:r>
                <a:rPr b="0" i="0" lang="es-EC" sz="700" u="none" cap="none" strike="noStrike">
                  <a:solidFill>
                    <a:schemeClr val="lt1"/>
                  </a:solidFill>
                  <a:latin typeface="Arial"/>
                  <a:ea typeface="Arial"/>
                  <a:cs typeface="Arial"/>
                  <a:sym typeface="Arial"/>
                </a:rPr>
                <a:t>Sistema de reclutamiento</a:t>
              </a:r>
              <a:endParaRPr/>
            </a:p>
          </p:txBody>
        </p:sp>
        <p:sp>
          <p:nvSpPr>
            <p:cNvPr id="165" name="Google Shape;165;p22"/>
            <p:cNvSpPr/>
            <p:nvPr/>
          </p:nvSpPr>
          <p:spPr>
            <a:xfrm>
              <a:off x="1012761" y="3039090"/>
              <a:ext cx="1328711" cy="1117540"/>
            </a:xfrm>
            <a:prstGeom prst="rect">
              <a:avLst/>
            </a:prstGeom>
            <a:blipFill rotWithShape="1">
              <a:blip r:embed="rId9">
                <a:alphaModFix/>
              </a:blip>
              <a:stretch>
                <a:fillRect b="0" l="-8999" r="-8998" t="0"/>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2"/>
            <p:cNvSpPr/>
            <p:nvPr/>
          </p:nvSpPr>
          <p:spPr>
            <a:xfrm>
              <a:off x="517769" y="3508884"/>
              <a:ext cx="720113" cy="720113"/>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2"/>
            <p:cNvSpPr txBox="1"/>
            <p:nvPr/>
          </p:nvSpPr>
          <p:spPr>
            <a:xfrm>
              <a:off x="517769" y="3508884"/>
              <a:ext cx="720113" cy="720113"/>
            </a:xfrm>
            <a:prstGeom prst="rect">
              <a:avLst/>
            </a:prstGeom>
            <a:noFill/>
            <a:ln>
              <a:noFill/>
            </a:ln>
          </p:spPr>
          <p:txBody>
            <a:bodyPr anchorCtr="0" anchor="ctr" bIns="38100" lIns="38100" spcFirstLastPara="1" rIns="38100" wrap="square" tIns="38100">
              <a:noAutofit/>
            </a:bodyPr>
            <a:lstStyle/>
            <a:p>
              <a:pPr indent="0" lvl="0" marL="0" marR="0" rtl="0" algn="ctr">
                <a:lnSpc>
                  <a:spcPct val="90000"/>
                </a:lnSpc>
                <a:spcBef>
                  <a:spcPts val="0"/>
                </a:spcBef>
                <a:spcAft>
                  <a:spcPts val="0"/>
                </a:spcAft>
                <a:buClr>
                  <a:srgbClr val="000000"/>
                </a:buClr>
                <a:buSzPts val="1000"/>
                <a:buFont typeface="Arial"/>
                <a:buNone/>
              </a:pPr>
              <a:r>
                <a:rPr b="0" i="0" lang="es-EC" sz="1000" u="none" cap="none" strike="noStrike">
                  <a:solidFill>
                    <a:schemeClr val="lt1"/>
                  </a:solidFill>
                  <a:latin typeface="Arial"/>
                  <a:ea typeface="Arial"/>
                  <a:cs typeface="Arial"/>
                  <a:sym typeface="Arial"/>
                </a:rPr>
                <a:t>Educación Virtual </a:t>
              </a:r>
              <a:endParaRPr/>
            </a:p>
          </p:txBody>
        </p:sp>
      </p:grpSp>
      <p:grpSp>
        <p:nvGrpSpPr>
          <p:cNvPr id="168" name="Google Shape;168;p22"/>
          <p:cNvGrpSpPr/>
          <p:nvPr/>
        </p:nvGrpSpPr>
        <p:grpSpPr>
          <a:xfrm>
            <a:off x="7979510" y="1700333"/>
            <a:ext cx="3098186" cy="4059674"/>
            <a:chOff x="43824" y="195623"/>
            <a:chExt cx="3098186" cy="4059674"/>
          </a:xfrm>
        </p:grpSpPr>
        <p:sp>
          <p:nvSpPr>
            <p:cNvPr id="169" name="Google Shape;169;p22"/>
            <p:cNvSpPr/>
            <p:nvPr/>
          </p:nvSpPr>
          <p:spPr>
            <a:xfrm>
              <a:off x="130293" y="195623"/>
              <a:ext cx="1044591" cy="858149"/>
            </a:xfrm>
            <a:prstGeom prst="rect">
              <a:avLst/>
            </a:prstGeom>
            <a:blipFill rotWithShape="1">
              <a:blip r:embed="rId10">
                <a:alphaModFix/>
              </a:blip>
              <a:stretch>
                <a:fillRect b="-12999" l="0" r="0" t="-12999"/>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2"/>
            <p:cNvSpPr/>
            <p:nvPr/>
          </p:nvSpPr>
          <p:spPr>
            <a:xfrm>
              <a:off x="207878" y="917832"/>
              <a:ext cx="1286483" cy="426089"/>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2"/>
            <p:cNvSpPr txBox="1"/>
            <p:nvPr/>
          </p:nvSpPr>
          <p:spPr>
            <a:xfrm>
              <a:off x="207878" y="917832"/>
              <a:ext cx="1286483" cy="426089"/>
            </a:xfrm>
            <a:prstGeom prst="rect">
              <a:avLst/>
            </a:prstGeom>
            <a:noFill/>
            <a:ln>
              <a:noFill/>
            </a:ln>
          </p:spPr>
          <p:txBody>
            <a:bodyPr anchorCtr="0" anchor="ctr" bIns="13325" lIns="13325" spcFirstLastPara="1" rIns="13325" wrap="square" tIns="13325">
              <a:noAutofit/>
            </a:bodyPr>
            <a:lstStyle/>
            <a:p>
              <a:pPr indent="0" lvl="0" marL="0" marR="0" rtl="0" algn="ctr">
                <a:lnSpc>
                  <a:spcPct val="90000"/>
                </a:lnSpc>
                <a:spcBef>
                  <a:spcPts val="0"/>
                </a:spcBef>
                <a:spcAft>
                  <a:spcPts val="0"/>
                </a:spcAft>
                <a:buClr>
                  <a:srgbClr val="000000"/>
                </a:buClr>
                <a:buSzPts val="700"/>
                <a:buFont typeface="Arial"/>
                <a:buNone/>
              </a:pPr>
              <a:r>
                <a:rPr b="0" i="0" lang="es-EC" sz="700" u="none" cap="none" strike="noStrike">
                  <a:solidFill>
                    <a:schemeClr val="lt1"/>
                  </a:solidFill>
                  <a:latin typeface="Arial"/>
                  <a:ea typeface="Arial"/>
                  <a:cs typeface="Arial"/>
                  <a:sym typeface="Arial"/>
                </a:rPr>
                <a:t>consultas de información </a:t>
              </a:r>
              <a:endParaRPr/>
            </a:p>
            <a:p>
              <a:pPr indent="0" lvl="0" marL="0" marR="0" rtl="0" algn="ctr">
                <a:lnSpc>
                  <a:spcPct val="90000"/>
                </a:lnSpc>
                <a:spcBef>
                  <a:spcPts val="35"/>
                </a:spcBef>
                <a:spcAft>
                  <a:spcPts val="0"/>
                </a:spcAft>
                <a:buClr>
                  <a:srgbClr val="000000"/>
                </a:buClr>
                <a:buSzPts val="700"/>
                <a:buFont typeface="Arial"/>
                <a:buNone/>
              </a:pPr>
              <a:r>
                <a:rPr b="0" i="0" lang="es-EC" sz="700" u="none" cap="none" strike="noStrike">
                  <a:solidFill>
                    <a:schemeClr val="lt1"/>
                  </a:solidFill>
                  <a:latin typeface="Arial"/>
                  <a:ea typeface="Arial"/>
                  <a:cs typeface="Arial"/>
                  <a:sym typeface="Arial"/>
                </a:rPr>
                <a:t>4.346.784</a:t>
              </a:r>
              <a:endParaRPr/>
            </a:p>
          </p:txBody>
        </p:sp>
        <p:sp>
          <p:nvSpPr>
            <p:cNvPr id="172" name="Google Shape;172;p22"/>
            <p:cNvSpPr/>
            <p:nvPr/>
          </p:nvSpPr>
          <p:spPr>
            <a:xfrm>
              <a:off x="1653187" y="196847"/>
              <a:ext cx="1121165" cy="970177"/>
            </a:xfrm>
            <a:prstGeom prst="rect">
              <a:avLst/>
            </a:prstGeom>
            <a:blipFill rotWithShape="1">
              <a:blip r:embed="rId11">
                <a:alphaModFix/>
              </a:blip>
              <a:stretch>
                <a:fillRect b="-6999" l="0" r="0" t="-6998"/>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2"/>
            <p:cNvSpPr/>
            <p:nvPr/>
          </p:nvSpPr>
          <p:spPr>
            <a:xfrm>
              <a:off x="1769059" y="1033534"/>
              <a:ext cx="1286483" cy="309163"/>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2"/>
            <p:cNvSpPr txBox="1"/>
            <p:nvPr/>
          </p:nvSpPr>
          <p:spPr>
            <a:xfrm>
              <a:off x="1769059" y="1033534"/>
              <a:ext cx="1286483" cy="309163"/>
            </a:xfrm>
            <a:prstGeom prst="rect">
              <a:avLst/>
            </a:prstGeom>
            <a:noFill/>
            <a:ln>
              <a:noFill/>
            </a:ln>
          </p:spPr>
          <p:txBody>
            <a:bodyPr anchorCtr="0" anchor="ctr" bIns="13325" lIns="13325" spcFirstLastPara="1" rIns="13325" wrap="square" tIns="13325">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a:p>
              <a:pPr indent="0" lvl="0" marL="0" marR="0" rtl="0" algn="ctr">
                <a:lnSpc>
                  <a:spcPct val="90000"/>
                </a:lnSpc>
                <a:spcBef>
                  <a:spcPts val="35"/>
                </a:spcBef>
                <a:spcAft>
                  <a:spcPts val="0"/>
                </a:spcAft>
                <a:buClr>
                  <a:srgbClr val="000000"/>
                </a:buClr>
                <a:buSzPts val="700"/>
                <a:buFont typeface="Arial"/>
                <a:buNone/>
              </a:pPr>
              <a:r>
                <a:rPr b="0" i="0" lang="es-EC" sz="700" u="none" cap="none" strike="noStrike">
                  <a:solidFill>
                    <a:schemeClr val="lt1"/>
                  </a:solidFill>
                  <a:latin typeface="Arial"/>
                  <a:ea typeface="Arial"/>
                  <a:cs typeface="Arial"/>
                  <a:sym typeface="Arial"/>
                </a:rPr>
                <a:t>SIIPNE móvil </a:t>
              </a:r>
              <a:endParaRPr/>
            </a:p>
            <a:p>
              <a:pPr indent="0" lvl="0" marL="0" marR="0" rtl="0" algn="ctr">
                <a:lnSpc>
                  <a:spcPct val="90000"/>
                </a:lnSpc>
                <a:spcBef>
                  <a:spcPts val="35"/>
                </a:spcBef>
                <a:spcAft>
                  <a:spcPts val="0"/>
                </a:spcAft>
                <a:buClr>
                  <a:srgbClr val="000000"/>
                </a:buClr>
                <a:buSzPts val="700"/>
                <a:buFont typeface="Arial"/>
                <a:buNone/>
              </a:pPr>
              <a:r>
                <a:rPr b="0" i="0" lang="es-EC" sz="700" u="none" cap="none" strike="noStrike">
                  <a:solidFill>
                    <a:schemeClr val="lt1"/>
                  </a:solidFill>
                  <a:latin typeface="Arial"/>
                  <a:ea typeface="Arial"/>
                  <a:cs typeface="Arial"/>
                  <a:sym typeface="Arial"/>
                </a:rPr>
                <a:t>15.623.883</a:t>
              </a:r>
              <a:endParaRPr/>
            </a:p>
            <a:p>
              <a:pPr indent="0" lvl="0" marL="0" marR="0" rtl="0" algn="ctr">
                <a:lnSpc>
                  <a:spcPct val="90000"/>
                </a:lnSpc>
                <a:spcBef>
                  <a:spcPts val="35"/>
                </a:spcBef>
                <a:spcAft>
                  <a:spcPts val="0"/>
                </a:spcAft>
                <a:buClr>
                  <a:srgbClr val="000000"/>
                </a:buClr>
                <a:buSzPts val="700"/>
                <a:buFont typeface="Arial"/>
                <a:buNone/>
              </a:pPr>
              <a:r>
                <a:rPr b="0" i="0" lang="es-EC" sz="700" u="none" cap="none" strike="noStrike">
                  <a:solidFill>
                    <a:schemeClr val="lt1"/>
                  </a:solidFill>
                  <a:latin typeface="Arial"/>
                  <a:ea typeface="Arial"/>
                  <a:cs typeface="Arial"/>
                  <a:sym typeface="Arial"/>
                </a:rPr>
                <a:t> </a:t>
              </a:r>
              <a:endParaRPr/>
            </a:p>
          </p:txBody>
        </p:sp>
        <p:sp>
          <p:nvSpPr>
            <p:cNvPr id="175" name="Google Shape;175;p22"/>
            <p:cNvSpPr/>
            <p:nvPr/>
          </p:nvSpPr>
          <p:spPr>
            <a:xfrm>
              <a:off x="43824" y="1502747"/>
              <a:ext cx="1248036" cy="955437"/>
            </a:xfrm>
            <a:prstGeom prst="rect">
              <a:avLst/>
            </a:prstGeom>
            <a:blipFill rotWithShape="1">
              <a:blip r:embed="rId12">
                <a:alphaModFix/>
              </a:blip>
              <a:stretch>
                <a:fillRect b="-11997" l="0" r="0" t="-11999"/>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2"/>
            <p:cNvSpPr/>
            <p:nvPr/>
          </p:nvSpPr>
          <p:spPr>
            <a:xfrm>
              <a:off x="223132" y="2204256"/>
              <a:ext cx="1286483" cy="564776"/>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2"/>
            <p:cNvSpPr txBox="1"/>
            <p:nvPr/>
          </p:nvSpPr>
          <p:spPr>
            <a:xfrm>
              <a:off x="223132" y="2204256"/>
              <a:ext cx="1286483" cy="564776"/>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rgbClr val="000000"/>
                </a:buClr>
                <a:buSzPts val="800"/>
                <a:buFont typeface="Arial"/>
                <a:buNone/>
              </a:pPr>
              <a:r>
                <a:rPr b="0" i="0" lang="es-EC" sz="800" u="none" cap="none" strike="noStrike">
                  <a:solidFill>
                    <a:schemeClr val="lt1"/>
                  </a:solidFill>
                  <a:latin typeface="Arial"/>
                  <a:ea typeface="Arial"/>
                  <a:cs typeface="Arial"/>
                  <a:sym typeface="Arial"/>
                </a:rPr>
                <a:t>592.964 Consultas hojas de vida</a:t>
              </a:r>
              <a:endParaRPr/>
            </a:p>
          </p:txBody>
        </p:sp>
        <p:sp>
          <p:nvSpPr>
            <p:cNvPr id="178" name="Google Shape;178;p22"/>
            <p:cNvSpPr/>
            <p:nvPr/>
          </p:nvSpPr>
          <p:spPr>
            <a:xfrm>
              <a:off x="1668441" y="1511603"/>
              <a:ext cx="1263593" cy="874599"/>
            </a:xfrm>
            <a:prstGeom prst="rect">
              <a:avLst/>
            </a:prstGeom>
            <a:blipFill rotWithShape="1">
              <a:blip r:embed="rId13">
                <a:alphaModFix/>
              </a:blip>
              <a:stretch>
                <a:fillRect b="-6999" l="0" r="0" t="-6998"/>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2"/>
            <p:cNvSpPr/>
            <p:nvPr/>
          </p:nvSpPr>
          <p:spPr>
            <a:xfrm>
              <a:off x="1855527" y="2250360"/>
              <a:ext cx="1286483" cy="610189"/>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2"/>
            <p:cNvSpPr txBox="1"/>
            <p:nvPr/>
          </p:nvSpPr>
          <p:spPr>
            <a:xfrm>
              <a:off x="1855527" y="2250360"/>
              <a:ext cx="1286483" cy="610189"/>
            </a:xfrm>
            <a:prstGeom prst="rect">
              <a:avLst/>
            </a:prstGeom>
            <a:noFill/>
            <a:ln>
              <a:noFill/>
            </a:ln>
          </p:spPr>
          <p:txBody>
            <a:bodyPr anchorCtr="0" anchor="ctr" bIns="13325" lIns="13325" spcFirstLastPara="1" rIns="13325" wrap="square" tIns="13325">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a:p>
              <a:pPr indent="0" lvl="0" marL="0" marR="0" rtl="0" algn="ctr">
                <a:lnSpc>
                  <a:spcPct val="90000"/>
                </a:lnSpc>
                <a:spcBef>
                  <a:spcPts val="35"/>
                </a:spcBef>
                <a:spcAft>
                  <a:spcPts val="0"/>
                </a:spcAft>
                <a:buClr>
                  <a:srgbClr val="000000"/>
                </a:buClr>
                <a:buSzPts val="700"/>
                <a:buFont typeface="Arial"/>
                <a:buNone/>
              </a:pPr>
              <a:r>
                <a:rPr b="0" i="0" lang="es-EC" sz="700" u="none" cap="none" strike="noStrike">
                  <a:solidFill>
                    <a:schemeClr val="lt1"/>
                  </a:solidFill>
                  <a:latin typeface="Arial"/>
                  <a:ea typeface="Arial"/>
                  <a:cs typeface="Arial"/>
                  <a:sym typeface="Arial"/>
                </a:rPr>
                <a:t>Vehículos consultados</a:t>
              </a:r>
              <a:endParaRPr/>
            </a:p>
            <a:p>
              <a:pPr indent="0" lvl="0" marL="0" marR="0" rtl="0" algn="ctr">
                <a:lnSpc>
                  <a:spcPct val="90000"/>
                </a:lnSpc>
                <a:spcBef>
                  <a:spcPts val="35"/>
                </a:spcBef>
                <a:spcAft>
                  <a:spcPts val="0"/>
                </a:spcAft>
                <a:buClr>
                  <a:srgbClr val="000000"/>
                </a:buClr>
                <a:buSzPts val="700"/>
                <a:buFont typeface="Arial"/>
                <a:buNone/>
              </a:pPr>
              <a:r>
                <a:rPr b="0" i="0" lang="es-EC" sz="700" u="none" cap="none" strike="noStrike">
                  <a:solidFill>
                    <a:schemeClr val="lt1"/>
                  </a:solidFill>
                  <a:latin typeface="Arial"/>
                  <a:ea typeface="Arial"/>
                  <a:cs typeface="Arial"/>
                  <a:sym typeface="Arial"/>
                </a:rPr>
                <a:t>7.874.403 </a:t>
              </a:r>
              <a:endParaRPr/>
            </a:p>
            <a:p>
              <a:pPr indent="0" lvl="0" marL="0" marR="0" rtl="0" algn="ctr">
                <a:lnSpc>
                  <a:spcPct val="90000"/>
                </a:lnSpc>
                <a:spcBef>
                  <a:spcPts val="35"/>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181" name="Google Shape;181;p22"/>
            <p:cNvSpPr/>
            <p:nvPr/>
          </p:nvSpPr>
          <p:spPr>
            <a:xfrm>
              <a:off x="842379" y="2927858"/>
              <a:ext cx="1318608" cy="958614"/>
            </a:xfrm>
            <a:prstGeom prst="rect">
              <a:avLst/>
            </a:prstGeom>
            <a:blipFill rotWithShape="1">
              <a:blip r:embed="rId14">
                <a:alphaModFix/>
              </a:blip>
              <a:stretch>
                <a:fillRect b="-999" l="0" r="0" t="-999"/>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2"/>
            <p:cNvSpPr/>
            <p:nvPr/>
          </p:nvSpPr>
          <p:spPr>
            <a:xfrm>
              <a:off x="1056973" y="3571391"/>
              <a:ext cx="1286483" cy="683906"/>
            </a:xfrm>
            <a:prstGeom prst="rect">
              <a:avLst/>
            </a:prstGeom>
            <a:gradFill>
              <a:gsLst>
                <a:gs pos="0">
                  <a:srgbClr val="2F6CD6"/>
                </a:gs>
                <a:gs pos="100000">
                  <a:srgbClr val="8FB2FF"/>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2"/>
            <p:cNvSpPr txBox="1"/>
            <p:nvPr/>
          </p:nvSpPr>
          <p:spPr>
            <a:xfrm>
              <a:off x="1056973" y="3571391"/>
              <a:ext cx="1286483" cy="683906"/>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rgbClr val="000000"/>
                </a:buClr>
                <a:buSzPts val="800"/>
                <a:buFont typeface="Arial"/>
                <a:buNone/>
              </a:pPr>
              <a:r>
                <a:rPr b="0" i="0" lang="es-EC" sz="800" u="none" cap="none" strike="noStrike">
                  <a:solidFill>
                    <a:schemeClr val="lt1"/>
                  </a:solidFill>
                  <a:latin typeface="Arial"/>
                  <a:ea typeface="Arial"/>
                  <a:cs typeface="Arial"/>
                  <a:sym typeface="Arial"/>
                </a:rPr>
                <a:t>4663 personas con orden de captura</a:t>
              </a:r>
              <a:endParaRPr/>
            </a:p>
          </p:txBody>
        </p:sp>
      </p:grpSp>
    </p:spTree>
  </p:cSld>
  <p:clrMapOvr>
    <a:masterClrMapping/>
  </p:clrMapOvr>
  <mc:AlternateContent>
    <mc:Choice Requires="p14">
      <p:transition spd="slow" p14:dur="3400">
        <p14:reveal dir="l"/>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3"/>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190" name="Google Shape;190;p23"/>
          <p:cNvSpPr/>
          <p:nvPr/>
        </p:nvSpPr>
        <p:spPr>
          <a:xfrm>
            <a:off x="2377673" y="347592"/>
            <a:ext cx="7436651"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1800" u="none" cap="none" strike="noStrike">
                <a:solidFill>
                  <a:srgbClr val="001F5F"/>
                </a:solidFill>
                <a:latin typeface="Arial Rounded"/>
                <a:ea typeface="Arial Rounded"/>
                <a:cs typeface="Arial Rounded"/>
                <a:sym typeface="Arial Rounded"/>
              </a:rPr>
              <a:t>PRODUCTIVIDAD  DE LA GESTIÓN DE TIC´S A NIVEL NACIONAL</a:t>
            </a:r>
            <a:endParaRPr b="1" i="0" sz="1800" u="none" cap="none" strike="noStrike">
              <a:solidFill>
                <a:srgbClr val="2F5496"/>
              </a:solidFill>
              <a:latin typeface="Arial"/>
              <a:ea typeface="Arial"/>
              <a:cs typeface="Arial"/>
              <a:sym typeface="Arial"/>
            </a:endParaRPr>
          </a:p>
        </p:txBody>
      </p:sp>
      <p:sp>
        <p:nvSpPr>
          <p:cNvPr id="191" name="Google Shape;191;p23"/>
          <p:cNvSpPr txBox="1"/>
          <p:nvPr/>
        </p:nvSpPr>
        <p:spPr>
          <a:xfrm>
            <a:off x="1383632" y="1239252"/>
            <a:ext cx="4330149" cy="5149515"/>
          </a:xfrm>
          <a:prstGeom prst="rect">
            <a:avLst/>
          </a:prstGeom>
          <a:solidFill>
            <a:srgbClr val="FFFFFF"/>
          </a:solidFill>
          <a:ln cap="flat" cmpd="sng" w="19050">
            <a:solidFill>
              <a:srgbClr val="2F5496"/>
            </a:solidFill>
            <a:prstDash val="lgDash"/>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7000"/>
              </a:lnSpc>
              <a:spcBef>
                <a:spcPts val="0"/>
              </a:spcBef>
              <a:spcAft>
                <a:spcPts val="0"/>
              </a:spcAft>
              <a:buNone/>
            </a:pPr>
            <a:r>
              <a:rPr b="1" i="0" lang="es-EC" sz="2200" u="none" cap="none" strike="noStrike">
                <a:solidFill>
                  <a:srgbClr val="666666"/>
                </a:solidFill>
                <a:latin typeface="Calibri"/>
                <a:ea typeface="Calibri"/>
                <a:cs typeface="Calibri"/>
                <a:sym typeface="Calibri"/>
              </a:rPr>
              <a:t>Administración de Sistemas e Infraestructura</a:t>
            </a:r>
            <a:endParaRPr b="0" i="0" sz="2200" u="none" cap="none" strike="noStrike">
              <a:solidFill>
                <a:srgbClr val="666666"/>
              </a:solidFill>
              <a:latin typeface="Calibri"/>
              <a:ea typeface="Calibri"/>
              <a:cs typeface="Calibri"/>
              <a:sym typeface="Calibri"/>
            </a:endParaRPr>
          </a:p>
          <a:p>
            <a:pPr indent="0" lvl="0" marL="0" marR="0" rtl="0" algn="ctr">
              <a:lnSpc>
                <a:spcPct val="107000"/>
              </a:lnSpc>
              <a:spcBef>
                <a:spcPts val="800"/>
              </a:spcBef>
              <a:spcAft>
                <a:spcPts val="0"/>
              </a:spcAft>
              <a:buNone/>
            </a:pPr>
            <a:r>
              <a:rPr b="1" i="0" lang="es-EC" sz="1500" u="none" cap="none" strike="noStrike">
                <a:solidFill>
                  <a:srgbClr val="666666"/>
                </a:solidFill>
                <a:latin typeface="Calibri"/>
                <a:ea typeface="Calibri"/>
                <a:cs typeface="Calibri"/>
                <a:sym typeface="Calibri"/>
              </a:rPr>
              <a:t> </a:t>
            </a:r>
            <a:endParaRPr b="0" i="0" sz="1500" u="none" cap="none" strike="noStrike">
              <a:solidFill>
                <a:srgbClr val="666666"/>
              </a:solidFill>
              <a:latin typeface="Calibri"/>
              <a:ea typeface="Calibri"/>
              <a:cs typeface="Calibri"/>
              <a:sym typeface="Calibri"/>
            </a:endParaRPr>
          </a:p>
        </p:txBody>
      </p:sp>
      <p:grpSp>
        <p:nvGrpSpPr>
          <p:cNvPr id="192" name="Google Shape;192;p23"/>
          <p:cNvGrpSpPr/>
          <p:nvPr/>
        </p:nvGrpSpPr>
        <p:grpSpPr>
          <a:xfrm>
            <a:off x="2293585" y="2088074"/>
            <a:ext cx="2603292" cy="3843327"/>
            <a:chOff x="638507" y="319139"/>
            <a:chExt cx="2603292" cy="3843327"/>
          </a:xfrm>
        </p:grpSpPr>
        <p:sp>
          <p:nvSpPr>
            <p:cNvPr id="193" name="Google Shape;193;p23"/>
            <p:cNvSpPr/>
            <p:nvPr/>
          </p:nvSpPr>
          <p:spPr>
            <a:xfrm>
              <a:off x="742639" y="431949"/>
              <a:ext cx="2499160" cy="78098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3"/>
            <p:cNvSpPr txBox="1"/>
            <p:nvPr/>
          </p:nvSpPr>
          <p:spPr>
            <a:xfrm>
              <a:off x="742639" y="431949"/>
              <a:ext cx="2499160" cy="780987"/>
            </a:xfrm>
            <a:prstGeom prst="rect">
              <a:avLst/>
            </a:prstGeom>
            <a:noFill/>
            <a:ln>
              <a:noFill/>
            </a:ln>
          </p:spPr>
          <p:txBody>
            <a:bodyPr anchorCtr="0" anchor="ctr" bIns="57150" lIns="528975" spcFirstLastPara="1" rIns="57150" wrap="square" tIns="57150">
              <a:noAutofit/>
            </a:bodyPr>
            <a:lstStyle/>
            <a:p>
              <a:pPr indent="0" lvl="0" marL="0" marR="0" rtl="0" algn="just">
                <a:lnSpc>
                  <a:spcPct val="90000"/>
                </a:lnSpc>
                <a:spcBef>
                  <a:spcPts val="0"/>
                </a:spcBef>
                <a:spcAft>
                  <a:spcPts val="0"/>
                </a:spcAft>
                <a:buClr>
                  <a:srgbClr val="000000"/>
                </a:buClr>
                <a:buSzPts val="1500"/>
                <a:buFont typeface="Arial"/>
                <a:buNone/>
              </a:pPr>
              <a:r>
                <a:rPr b="0" i="0" lang="es-EC" sz="1500" u="none" cap="none" strike="noStrike">
                  <a:solidFill>
                    <a:srgbClr val="2F5496"/>
                  </a:solidFill>
                  <a:latin typeface="Arial"/>
                  <a:ea typeface="Arial"/>
                  <a:cs typeface="Arial"/>
                  <a:sym typeface="Arial"/>
                </a:rPr>
                <a:t>1050 soporte técnico</a:t>
              </a:r>
              <a:endParaRPr/>
            </a:p>
          </p:txBody>
        </p:sp>
        <p:sp>
          <p:nvSpPr>
            <p:cNvPr id="195" name="Google Shape;195;p23"/>
            <p:cNvSpPr/>
            <p:nvPr/>
          </p:nvSpPr>
          <p:spPr>
            <a:xfrm>
              <a:off x="638507" y="319139"/>
              <a:ext cx="546691" cy="820037"/>
            </a:xfrm>
            <a:prstGeom prst="rect">
              <a:avLst/>
            </a:prstGeom>
            <a:blipFill rotWithShape="1">
              <a:blip r:embed="rId4">
                <a:alphaModFix/>
              </a:blip>
              <a:stretch>
                <a:fillRect b="0" l="-24998" r="-24998"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3"/>
            <p:cNvSpPr/>
            <p:nvPr/>
          </p:nvSpPr>
          <p:spPr>
            <a:xfrm>
              <a:off x="742639" y="1415125"/>
              <a:ext cx="2499160" cy="78098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3"/>
            <p:cNvSpPr txBox="1"/>
            <p:nvPr/>
          </p:nvSpPr>
          <p:spPr>
            <a:xfrm>
              <a:off x="742639" y="1415125"/>
              <a:ext cx="2499160" cy="780987"/>
            </a:xfrm>
            <a:prstGeom prst="rect">
              <a:avLst/>
            </a:prstGeom>
            <a:noFill/>
            <a:ln>
              <a:noFill/>
            </a:ln>
          </p:spPr>
          <p:txBody>
            <a:bodyPr anchorCtr="0" anchor="ctr" bIns="57150" lIns="528975" spcFirstLastPara="1" rIns="57150" wrap="square" tIns="57150">
              <a:noAutofit/>
            </a:bodyPr>
            <a:lstStyle/>
            <a:p>
              <a:pPr indent="0" lvl="0" marL="0" marR="0" rtl="0" algn="just">
                <a:lnSpc>
                  <a:spcPct val="90000"/>
                </a:lnSpc>
                <a:spcBef>
                  <a:spcPts val="0"/>
                </a:spcBef>
                <a:spcAft>
                  <a:spcPts val="0"/>
                </a:spcAft>
                <a:buClr>
                  <a:srgbClr val="000000"/>
                </a:buClr>
                <a:buSzPts val="1500"/>
                <a:buFont typeface="Arial"/>
                <a:buNone/>
              </a:pPr>
              <a:r>
                <a:rPr b="0" i="0" lang="es-EC" sz="1500" u="none" cap="none" strike="noStrike">
                  <a:solidFill>
                    <a:srgbClr val="2F5496"/>
                  </a:solidFill>
                  <a:latin typeface="Arial"/>
                  <a:ea typeface="Arial"/>
                  <a:cs typeface="Arial"/>
                  <a:sym typeface="Arial"/>
                </a:rPr>
                <a:t>1750 gestión de cuentas de correo zimbra free</a:t>
              </a:r>
              <a:endParaRPr/>
            </a:p>
          </p:txBody>
        </p:sp>
        <p:sp>
          <p:nvSpPr>
            <p:cNvPr id="198" name="Google Shape;198;p23"/>
            <p:cNvSpPr/>
            <p:nvPr/>
          </p:nvSpPr>
          <p:spPr>
            <a:xfrm>
              <a:off x="638507" y="1302316"/>
              <a:ext cx="546691" cy="820037"/>
            </a:xfrm>
            <a:prstGeom prst="rect">
              <a:avLst/>
            </a:prstGeom>
            <a:blipFill rotWithShape="1">
              <a:blip r:embed="rId5">
                <a:alphaModFix/>
              </a:blip>
              <a:stretch>
                <a:fillRect b="0" l="-24998" r="-24998"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3"/>
            <p:cNvSpPr/>
            <p:nvPr/>
          </p:nvSpPr>
          <p:spPr>
            <a:xfrm>
              <a:off x="742639" y="2398302"/>
              <a:ext cx="2499160" cy="78098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3"/>
            <p:cNvSpPr txBox="1"/>
            <p:nvPr/>
          </p:nvSpPr>
          <p:spPr>
            <a:xfrm>
              <a:off x="742639" y="2398302"/>
              <a:ext cx="2499160" cy="780987"/>
            </a:xfrm>
            <a:prstGeom prst="rect">
              <a:avLst/>
            </a:prstGeom>
            <a:noFill/>
            <a:ln>
              <a:noFill/>
            </a:ln>
          </p:spPr>
          <p:txBody>
            <a:bodyPr anchorCtr="0" anchor="ctr" bIns="57150" lIns="528975" spcFirstLastPara="1" rIns="57150" wrap="square" tIns="57150">
              <a:noAutofit/>
            </a:bodyPr>
            <a:lstStyle/>
            <a:p>
              <a:pPr indent="0" lvl="0" marL="0" marR="0" rtl="0" algn="just">
                <a:lnSpc>
                  <a:spcPct val="90000"/>
                </a:lnSpc>
                <a:spcBef>
                  <a:spcPts val="0"/>
                </a:spcBef>
                <a:spcAft>
                  <a:spcPts val="0"/>
                </a:spcAft>
                <a:buClr>
                  <a:srgbClr val="000000"/>
                </a:buClr>
                <a:buSzPts val="1500"/>
                <a:buFont typeface="Arial"/>
                <a:buNone/>
              </a:pPr>
              <a:r>
                <a:rPr b="0" i="0" lang="es-EC" sz="1500" u="none" cap="none" strike="noStrike">
                  <a:solidFill>
                    <a:srgbClr val="2F5496"/>
                  </a:solidFill>
                  <a:latin typeface="Arial"/>
                  <a:ea typeface="Arial"/>
                  <a:cs typeface="Arial"/>
                  <a:sym typeface="Arial"/>
                </a:rPr>
                <a:t>420 creación de usuarios en la Red Nacional Troncalizada</a:t>
              </a:r>
              <a:endParaRPr/>
            </a:p>
          </p:txBody>
        </p:sp>
        <p:sp>
          <p:nvSpPr>
            <p:cNvPr id="201" name="Google Shape;201;p23"/>
            <p:cNvSpPr/>
            <p:nvPr/>
          </p:nvSpPr>
          <p:spPr>
            <a:xfrm>
              <a:off x="638507" y="2285493"/>
              <a:ext cx="546691" cy="820037"/>
            </a:xfrm>
            <a:prstGeom prst="rect">
              <a:avLst/>
            </a:prstGeom>
            <a:blipFill rotWithShape="1">
              <a:blip r:embed="rId6">
                <a:alphaModFix/>
              </a:blip>
              <a:stretch>
                <a:fillRect b="0" l="-24998" r="-24998"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3"/>
            <p:cNvSpPr/>
            <p:nvPr/>
          </p:nvSpPr>
          <p:spPr>
            <a:xfrm>
              <a:off x="742639" y="3381479"/>
              <a:ext cx="2499160" cy="78098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3"/>
            <p:cNvSpPr txBox="1"/>
            <p:nvPr/>
          </p:nvSpPr>
          <p:spPr>
            <a:xfrm>
              <a:off x="742639" y="3381479"/>
              <a:ext cx="2499160" cy="780987"/>
            </a:xfrm>
            <a:prstGeom prst="rect">
              <a:avLst/>
            </a:prstGeom>
            <a:noFill/>
            <a:ln>
              <a:noFill/>
            </a:ln>
          </p:spPr>
          <p:txBody>
            <a:bodyPr anchorCtr="0" anchor="ctr" bIns="57150" lIns="528975" spcFirstLastPara="1" rIns="57150" wrap="square" tIns="57150">
              <a:noAutofit/>
            </a:bodyPr>
            <a:lstStyle/>
            <a:p>
              <a:pPr indent="0" lvl="0" marL="0" marR="0" rtl="0" algn="just">
                <a:lnSpc>
                  <a:spcPct val="90000"/>
                </a:lnSpc>
                <a:spcBef>
                  <a:spcPts val="0"/>
                </a:spcBef>
                <a:spcAft>
                  <a:spcPts val="0"/>
                </a:spcAft>
                <a:buClr>
                  <a:srgbClr val="000000"/>
                </a:buClr>
                <a:buSzPts val="1500"/>
                <a:buFont typeface="Arial"/>
                <a:buNone/>
              </a:pPr>
              <a:r>
                <a:rPr b="0" i="0" lang="es-EC" sz="1500" u="none" cap="none" strike="noStrike">
                  <a:solidFill>
                    <a:srgbClr val="2F5496"/>
                  </a:solidFill>
                  <a:latin typeface="Arial"/>
                  <a:ea typeface="Arial"/>
                  <a:cs typeface="Arial"/>
                  <a:sym typeface="Arial"/>
                </a:rPr>
                <a:t>350 activación de equipos terminales de radio comunicación RNT</a:t>
              </a:r>
              <a:endParaRPr/>
            </a:p>
          </p:txBody>
        </p:sp>
        <p:sp>
          <p:nvSpPr>
            <p:cNvPr id="204" name="Google Shape;204;p23"/>
            <p:cNvSpPr/>
            <p:nvPr/>
          </p:nvSpPr>
          <p:spPr>
            <a:xfrm>
              <a:off x="638507" y="3268670"/>
              <a:ext cx="546691" cy="820037"/>
            </a:xfrm>
            <a:prstGeom prst="rect">
              <a:avLst/>
            </a:prstGeom>
            <a:blipFill rotWithShape="1">
              <a:blip r:embed="rId7">
                <a:alphaModFix/>
              </a:blip>
              <a:stretch>
                <a:fillRect b="0" l="-24998" r="-24998"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 name="Google Shape;205;p23"/>
          <p:cNvSpPr txBox="1"/>
          <p:nvPr/>
        </p:nvSpPr>
        <p:spPr>
          <a:xfrm>
            <a:off x="6478221" y="1239251"/>
            <a:ext cx="4795370" cy="5149515"/>
          </a:xfrm>
          <a:prstGeom prst="rect">
            <a:avLst/>
          </a:prstGeom>
          <a:solidFill>
            <a:srgbClr val="FFFFFF"/>
          </a:solidFill>
          <a:ln cap="flat" cmpd="sng" w="19050">
            <a:solidFill>
              <a:srgbClr val="2F5496"/>
            </a:solidFill>
            <a:prstDash val="lgDash"/>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7000"/>
              </a:lnSpc>
              <a:spcBef>
                <a:spcPts val="0"/>
              </a:spcBef>
              <a:spcAft>
                <a:spcPts val="0"/>
              </a:spcAft>
              <a:buNone/>
            </a:pPr>
            <a:r>
              <a:rPr b="1" i="0" lang="es-EC" sz="2200" u="none" cap="none" strike="noStrike">
                <a:solidFill>
                  <a:srgbClr val="666666"/>
                </a:solidFill>
                <a:latin typeface="Calibri"/>
                <a:ea typeface="Calibri"/>
                <a:cs typeface="Calibri"/>
                <a:sym typeface="Calibri"/>
              </a:rPr>
              <a:t>Operaciones y Soporte Tecnológico</a:t>
            </a:r>
            <a:r>
              <a:rPr b="0" i="0" lang="es-EC" sz="2200" u="none" cap="none" strike="noStrike">
                <a:solidFill>
                  <a:srgbClr val="666666"/>
                </a:solidFill>
                <a:latin typeface="Calibri"/>
                <a:ea typeface="Calibri"/>
                <a:cs typeface="Calibri"/>
                <a:sym typeface="Calibri"/>
              </a:rPr>
              <a:t> </a:t>
            </a:r>
            <a:endParaRPr b="0" i="0" sz="2200" u="none" cap="none" strike="noStrike">
              <a:solidFill>
                <a:srgbClr val="666666"/>
              </a:solidFill>
              <a:latin typeface="Calibri"/>
              <a:ea typeface="Calibri"/>
              <a:cs typeface="Calibri"/>
              <a:sym typeface="Calibri"/>
            </a:endParaRPr>
          </a:p>
        </p:txBody>
      </p:sp>
      <p:grpSp>
        <p:nvGrpSpPr>
          <p:cNvPr id="206" name="Google Shape;206;p23"/>
          <p:cNvGrpSpPr/>
          <p:nvPr/>
        </p:nvGrpSpPr>
        <p:grpSpPr>
          <a:xfrm>
            <a:off x="7752609" y="1854117"/>
            <a:ext cx="2195424" cy="4070317"/>
            <a:chOff x="1084923" y="326106"/>
            <a:chExt cx="2195424" cy="4070317"/>
          </a:xfrm>
        </p:grpSpPr>
        <p:sp>
          <p:nvSpPr>
            <p:cNvPr id="207" name="Google Shape;207;p23"/>
            <p:cNvSpPr/>
            <p:nvPr/>
          </p:nvSpPr>
          <p:spPr>
            <a:xfrm>
              <a:off x="1172740" y="421241"/>
              <a:ext cx="2107607" cy="65862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3"/>
            <p:cNvSpPr txBox="1"/>
            <p:nvPr/>
          </p:nvSpPr>
          <p:spPr>
            <a:xfrm>
              <a:off x="1172740" y="421241"/>
              <a:ext cx="2107607" cy="658627"/>
            </a:xfrm>
            <a:prstGeom prst="rect">
              <a:avLst/>
            </a:prstGeom>
            <a:noFill/>
            <a:ln>
              <a:noFill/>
            </a:ln>
          </p:spPr>
          <p:txBody>
            <a:bodyPr anchorCtr="0" anchor="ctr" bIns="49525" lIns="446100" spcFirstLastPara="1" rIns="49525" wrap="square" tIns="49525">
              <a:noAutofit/>
            </a:bodyPr>
            <a:lstStyle/>
            <a:p>
              <a:pPr indent="0" lvl="0" marL="0" marR="0" rtl="0" algn="just">
                <a:lnSpc>
                  <a:spcPct val="90000"/>
                </a:lnSpc>
                <a:spcBef>
                  <a:spcPts val="0"/>
                </a:spcBef>
                <a:spcAft>
                  <a:spcPts val="0"/>
                </a:spcAft>
                <a:buClr>
                  <a:srgbClr val="000000"/>
                </a:buClr>
                <a:buSzPts val="1300"/>
                <a:buFont typeface="Arial"/>
                <a:buNone/>
              </a:pPr>
              <a:r>
                <a:rPr b="0" i="0" lang="es-EC" sz="1300" u="none" cap="none" strike="noStrike">
                  <a:solidFill>
                    <a:srgbClr val="2F5496"/>
                  </a:solidFill>
                  <a:latin typeface="Arial"/>
                  <a:ea typeface="Arial"/>
                  <a:cs typeface="Arial"/>
                  <a:sym typeface="Arial"/>
                </a:rPr>
                <a:t>128 mantenimiento de cableado, energía eléctrica y red de datos</a:t>
              </a:r>
              <a:endParaRPr/>
            </a:p>
          </p:txBody>
        </p:sp>
        <p:sp>
          <p:nvSpPr>
            <p:cNvPr id="209" name="Google Shape;209;p23"/>
            <p:cNvSpPr/>
            <p:nvPr/>
          </p:nvSpPr>
          <p:spPr>
            <a:xfrm>
              <a:off x="1084923" y="326106"/>
              <a:ext cx="461039" cy="691558"/>
            </a:xfrm>
            <a:prstGeom prst="rect">
              <a:avLst/>
            </a:prstGeom>
            <a:blipFill rotWithShape="1">
              <a:blip r:embed="rId8">
                <a:alphaModFix/>
              </a:blip>
              <a:stretch>
                <a:fillRect b="0" l="-62998" r="-62995"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3"/>
            <p:cNvSpPr/>
            <p:nvPr/>
          </p:nvSpPr>
          <p:spPr>
            <a:xfrm>
              <a:off x="1172740" y="1250380"/>
              <a:ext cx="2107607" cy="65862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3"/>
            <p:cNvSpPr txBox="1"/>
            <p:nvPr/>
          </p:nvSpPr>
          <p:spPr>
            <a:xfrm>
              <a:off x="1172740" y="1250380"/>
              <a:ext cx="2107607" cy="658627"/>
            </a:xfrm>
            <a:prstGeom prst="rect">
              <a:avLst/>
            </a:prstGeom>
            <a:noFill/>
            <a:ln>
              <a:noFill/>
            </a:ln>
          </p:spPr>
          <p:txBody>
            <a:bodyPr anchorCtr="0" anchor="ctr" bIns="49525" lIns="446100" spcFirstLastPara="1" rIns="49525" wrap="square" tIns="49525">
              <a:noAutofit/>
            </a:bodyPr>
            <a:lstStyle/>
            <a:p>
              <a:pPr indent="0" lvl="0" marL="0" marR="0" rtl="0" algn="just">
                <a:lnSpc>
                  <a:spcPct val="90000"/>
                </a:lnSpc>
                <a:spcBef>
                  <a:spcPts val="0"/>
                </a:spcBef>
                <a:spcAft>
                  <a:spcPts val="0"/>
                </a:spcAft>
                <a:buClr>
                  <a:srgbClr val="000000"/>
                </a:buClr>
                <a:buSzPts val="1300"/>
                <a:buFont typeface="Arial"/>
                <a:buNone/>
              </a:pPr>
              <a:r>
                <a:rPr b="0" i="0" lang="es-EC" sz="1300" u="none" cap="none" strike="noStrike">
                  <a:solidFill>
                    <a:srgbClr val="2F5496"/>
                  </a:solidFill>
                  <a:latin typeface="Arial"/>
                  <a:ea typeface="Arial"/>
                  <a:cs typeface="Arial"/>
                  <a:sym typeface="Arial"/>
                </a:rPr>
                <a:t>40 mantenimiento equipos de energía y climatización </a:t>
              </a:r>
              <a:endParaRPr/>
            </a:p>
          </p:txBody>
        </p:sp>
        <p:sp>
          <p:nvSpPr>
            <p:cNvPr id="212" name="Google Shape;212;p23"/>
            <p:cNvSpPr/>
            <p:nvPr/>
          </p:nvSpPr>
          <p:spPr>
            <a:xfrm>
              <a:off x="1084923" y="1155245"/>
              <a:ext cx="461039" cy="691558"/>
            </a:xfrm>
            <a:prstGeom prst="rect">
              <a:avLst/>
            </a:prstGeom>
            <a:blipFill rotWithShape="1">
              <a:blip r:embed="rId9">
                <a:alphaModFix/>
              </a:blip>
              <a:stretch>
                <a:fillRect b="0" l="-24998" r="-24998"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3"/>
            <p:cNvSpPr/>
            <p:nvPr/>
          </p:nvSpPr>
          <p:spPr>
            <a:xfrm>
              <a:off x="1172740" y="2079519"/>
              <a:ext cx="2107607" cy="65862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3"/>
            <p:cNvSpPr txBox="1"/>
            <p:nvPr/>
          </p:nvSpPr>
          <p:spPr>
            <a:xfrm>
              <a:off x="1172740" y="2079519"/>
              <a:ext cx="2107607" cy="658627"/>
            </a:xfrm>
            <a:prstGeom prst="rect">
              <a:avLst/>
            </a:prstGeom>
            <a:noFill/>
            <a:ln>
              <a:noFill/>
            </a:ln>
          </p:spPr>
          <p:txBody>
            <a:bodyPr anchorCtr="0" anchor="ctr" bIns="49525" lIns="446100" spcFirstLastPara="1" rIns="49525" wrap="square" tIns="49525">
              <a:noAutofit/>
            </a:bodyPr>
            <a:lstStyle/>
            <a:p>
              <a:pPr indent="0" lvl="0" marL="0" marR="0" rtl="0" algn="just">
                <a:lnSpc>
                  <a:spcPct val="90000"/>
                </a:lnSpc>
                <a:spcBef>
                  <a:spcPts val="0"/>
                </a:spcBef>
                <a:spcAft>
                  <a:spcPts val="0"/>
                </a:spcAft>
                <a:buClr>
                  <a:srgbClr val="000000"/>
                </a:buClr>
                <a:buSzPts val="1300"/>
                <a:buFont typeface="Arial"/>
                <a:buNone/>
              </a:pPr>
              <a:r>
                <a:rPr b="0" i="0" lang="es-EC" sz="1300" u="none" cap="none" strike="noStrike">
                  <a:solidFill>
                    <a:srgbClr val="2F5496"/>
                  </a:solidFill>
                  <a:latin typeface="Arial"/>
                  <a:ea typeface="Arial"/>
                  <a:cs typeface="Arial"/>
                  <a:sym typeface="Arial"/>
                </a:rPr>
                <a:t>291 reparación de equipos informáticos</a:t>
              </a:r>
              <a:endParaRPr/>
            </a:p>
          </p:txBody>
        </p:sp>
        <p:sp>
          <p:nvSpPr>
            <p:cNvPr id="215" name="Google Shape;215;p23"/>
            <p:cNvSpPr/>
            <p:nvPr/>
          </p:nvSpPr>
          <p:spPr>
            <a:xfrm>
              <a:off x="1084923" y="1984384"/>
              <a:ext cx="461039" cy="691558"/>
            </a:xfrm>
            <a:prstGeom prst="rect">
              <a:avLst/>
            </a:prstGeom>
            <a:blipFill rotWithShape="1">
              <a:blip r:embed="rId10">
                <a:alphaModFix/>
              </a:blip>
              <a:stretch>
                <a:fillRect b="0" l="-44999" r="-44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3"/>
            <p:cNvSpPr/>
            <p:nvPr/>
          </p:nvSpPr>
          <p:spPr>
            <a:xfrm>
              <a:off x="1172740" y="2916021"/>
              <a:ext cx="2107607" cy="65862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3"/>
            <p:cNvSpPr txBox="1"/>
            <p:nvPr/>
          </p:nvSpPr>
          <p:spPr>
            <a:xfrm>
              <a:off x="1172740" y="2916021"/>
              <a:ext cx="2107607" cy="658627"/>
            </a:xfrm>
            <a:prstGeom prst="rect">
              <a:avLst/>
            </a:prstGeom>
            <a:noFill/>
            <a:ln>
              <a:noFill/>
            </a:ln>
          </p:spPr>
          <p:txBody>
            <a:bodyPr anchorCtr="0" anchor="ctr" bIns="49525" lIns="446100" spcFirstLastPara="1" rIns="49525" wrap="square" tIns="49525">
              <a:noAutofit/>
            </a:bodyPr>
            <a:lstStyle/>
            <a:p>
              <a:pPr indent="0" lvl="0" marL="0" marR="0" rtl="0" algn="just">
                <a:lnSpc>
                  <a:spcPct val="90000"/>
                </a:lnSpc>
                <a:spcBef>
                  <a:spcPts val="0"/>
                </a:spcBef>
                <a:spcAft>
                  <a:spcPts val="0"/>
                </a:spcAft>
                <a:buClr>
                  <a:srgbClr val="000000"/>
                </a:buClr>
                <a:buSzPts val="1300"/>
                <a:buFont typeface="Arial"/>
                <a:buNone/>
              </a:pPr>
              <a:r>
                <a:rPr b="0" i="0" lang="es-EC" sz="1300" u="none" cap="none" strike="noStrike">
                  <a:solidFill>
                    <a:srgbClr val="2F5496"/>
                  </a:solidFill>
                  <a:latin typeface="Arial"/>
                  <a:ea typeface="Arial"/>
                  <a:cs typeface="Arial"/>
                  <a:sym typeface="Arial"/>
                </a:rPr>
                <a:t>271 reparación de equipos informáticos</a:t>
              </a:r>
              <a:endParaRPr/>
            </a:p>
          </p:txBody>
        </p:sp>
        <p:sp>
          <p:nvSpPr>
            <p:cNvPr id="218" name="Google Shape;218;p23"/>
            <p:cNvSpPr/>
            <p:nvPr/>
          </p:nvSpPr>
          <p:spPr>
            <a:xfrm>
              <a:off x="1084923" y="2813523"/>
              <a:ext cx="461039" cy="691558"/>
            </a:xfrm>
            <a:prstGeom prst="rect">
              <a:avLst/>
            </a:prstGeom>
            <a:blipFill rotWithShape="1">
              <a:blip r:embed="rId11">
                <a:alphaModFix/>
              </a:blip>
              <a:stretch>
                <a:fillRect b="0" l="-3999" r="-3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3"/>
            <p:cNvSpPr/>
            <p:nvPr/>
          </p:nvSpPr>
          <p:spPr>
            <a:xfrm>
              <a:off x="1172740" y="3737796"/>
              <a:ext cx="2107607" cy="65862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3"/>
            <p:cNvSpPr txBox="1"/>
            <p:nvPr/>
          </p:nvSpPr>
          <p:spPr>
            <a:xfrm>
              <a:off x="1172740" y="3737796"/>
              <a:ext cx="2107607" cy="658627"/>
            </a:xfrm>
            <a:prstGeom prst="rect">
              <a:avLst/>
            </a:prstGeom>
            <a:noFill/>
            <a:ln>
              <a:noFill/>
            </a:ln>
          </p:spPr>
          <p:txBody>
            <a:bodyPr anchorCtr="0" anchor="ctr" bIns="49525" lIns="446100" spcFirstLastPara="1" rIns="49525" wrap="square" tIns="49525">
              <a:noAutofit/>
            </a:bodyPr>
            <a:lstStyle/>
            <a:p>
              <a:pPr indent="0" lvl="0" marL="0" marR="0" rtl="0" algn="l">
                <a:lnSpc>
                  <a:spcPct val="90000"/>
                </a:lnSpc>
                <a:spcBef>
                  <a:spcPts val="0"/>
                </a:spcBef>
                <a:spcAft>
                  <a:spcPts val="0"/>
                </a:spcAft>
                <a:buClr>
                  <a:srgbClr val="000000"/>
                </a:buClr>
                <a:buSzPts val="1300"/>
                <a:buFont typeface="Arial"/>
                <a:buNone/>
              </a:pPr>
              <a:r>
                <a:rPr b="0" i="0" lang="es-EC" sz="1300" u="none" cap="none" strike="noStrike">
                  <a:solidFill>
                    <a:srgbClr val="2F5496"/>
                  </a:solidFill>
                  <a:latin typeface="Arial"/>
                  <a:ea typeface="Arial"/>
                  <a:cs typeface="Arial"/>
                  <a:sym typeface="Arial"/>
                </a:rPr>
                <a:t>3280 mesa de ayuda a sistemas de información </a:t>
              </a:r>
              <a:endParaRPr/>
            </a:p>
          </p:txBody>
        </p:sp>
        <p:sp>
          <p:nvSpPr>
            <p:cNvPr id="221" name="Google Shape;221;p23"/>
            <p:cNvSpPr/>
            <p:nvPr/>
          </p:nvSpPr>
          <p:spPr>
            <a:xfrm>
              <a:off x="1084923" y="3642661"/>
              <a:ext cx="461039" cy="691558"/>
            </a:xfrm>
            <a:prstGeom prst="rect">
              <a:avLst/>
            </a:prstGeom>
            <a:blipFill rotWithShape="1">
              <a:blip r:embed="rId12">
                <a:alphaModFix/>
              </a:blip>
              <a:stretch>
                <a:fillRect b="0" l="-82999" r="-82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3400">
        <p14:reveal dir="l"/>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24"/>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228" name="Google Shape;228;p24"/>
          <p:cNvSpPr/>
          <p:nvPr/>
        </p:nvSpPr>
        <p:spPr>
          <a:xfrm>
            <a:off x="2377673" y="347592"/>
            <a:ext cx="7436651"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1800" u="none" cap="none" strike="noStrike">
                <a:solidFill>
                  <a:srgbClr val="001F5F"/>
                </a:solidFill>
                <a:latin typeface="Arial Rounded"/>
                <a:ea typeface="Arial Rounded"/>
                <a:cs typeface="Arial Rounded"/>
                <a:sym typeface="Arial Rounded"/>
              </a:rPr>
              <a:t>PRODUCTIVIDAD  DE LA GESTIÓN DE TIC´S A NIVEL NACIONAL</a:t>
            </a:r>
            <a:endParaRPr b="1" i="0" sz="1800" u="none" cap="none" strike="noStrike">
              <a:solidFill>
                <a:srgbClr val="2F5496"/>
              </a:solidFill>
              <a:latin typeface="Arial"/>
              <a:ea typeface="Arial"/>
              <a:cs typeface="Arial"/>
              <a:sym typeface="Arial"/>
            </a:endParaRPr>
          </a:p>
        </p:txBody>
      </p:sp>
      <p:sp>
        <p:nvSpPr>
          <p:cNvPr id="229" name="Google Shape;229;p24"/>
          <p:cNvSpPr txBox="1"/>
          <p:nvPr/>
        </p:nvSpPr>
        <p:spPr>
          <a:xfrm>
            <a:off x="1383632" y="1239252"/>
            <a:ext cx="4330149" cy="5149515"/>
          </a:xfrm>
          <a:prstGeom prst="rect">
            <a:avLst/>
          </a:prstGeom>
          <a:solidFill>
            <a:srgbClr val="FFFFFF"/>
          </a:solidFill>
          <a:ln cap="flat" cmpd="sng" w="19050">
            <a:solidFill>
              <a:srgbClr val="2F5496"/>
            </a:solidFill>
            <a:prstDash val="lgDash"/>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7000"/>
              </a:lnSpc>
              <a:spcBef>
                <a:spcPts val="0"/>
              </a:spcBef>
              <a:spcAft>
                <a:spcPts val="0"/>
              </a:spcAft>
              <a:buNone/>
            </a:pPr>
            <a:r>
              <a:rPr b="1" i="0" lang="es-EC" sz="2200" u="none" cap="none" strike="noStrike">
                <a:solidFill>
                  <a:srgbClr val="666666"/>
                </a:solidFill>
                <a:latin typeface="Calibri"/>
                <a:ea typeface="Calibri"/>
                <a:cs typeface="Calibri"/>
                <a:sym typeface="Calibri"/>
              </a:rPr>
              <a:t>Desarrollo e Innovación </a:t>
            </a:r>
            <a:endParaRPr b="0" i="0" sz="2200" u="none" cap="none" strike="noStrike">
              <a:solidFill>
                <a:srgbClr val="666666"/>
              </a:solidFill>
              <a:latin typeface="Calibri"/>
              <a:ea typeface="Calibri"/>
              <a:cs typeface="Calibri"/>
              <a:sym typeface="Calibri"/>
            </a:endParaRPr>
          </a:p>
          <a:p>
            <a:pPr indent="0" lvl="0" marL="0" marR="0" rtl="0" algn="ctr">
              <a:lnSpc>
                <a:spcPct val="107000"/>
              </a:lnSpc>
              <a:spcBef>
                <a:spcPts val="800"/>
              </a:spcBef>
              <a:spcAft>
                <a:spcPts val="0"/>
              </a:spcAft>
              <a:buNone/>
            </a:pPr>
            <a:r>
              <a:rPr b="1" i="0" lang="es-EC" sz="1500" u="none" cap="none" strike="noStrike">
                <a:solidFill>
                  <a:srgbClr val="666666"/>
                </a:solidFill>
                <a:latin typeface="Calibri"/>
                <a:ea typeface="Calibri"/>
                <a:cs typeface="Calibri"/>
                <a:sym typeface="Calibri"/>
              </a:rPr>
              <a:t> </a:t>
            </a:r>
            <a:endParaRPr b="0" i="0" sz="1500" u="none" cap="none" strike="noStrike">
              <a:solidFill>
                <a:srgbClr val="666666"/>
              </a:solidFill>
              <a:latin typeface="Calibri"/>
              <a:ea typeface="Calibri"/>
              <a:cs typeface="Calibri"/>
              <a:sym typeface="Calibri"/>
            </a:endParaRPr>
          </a:p>
        </p:txBody>
      </p:sp>
      <p:sp>
        <p:nvSpPr>
          <p:cNvPr id="230" name="Google Shape;230;p24"/>
          <p:cNvSpPr txBox="1"/>
          <p:nvPr/>
        </p:nvSpPr>
        <p:spPr>
          <a:xfrm>
            <a:off x="6372874" y="1239252"/>
            <a:ext cx="4795370" cy="5149515"/>
          </a:xfrm>
          <a:prstGeom prst="rect">
            <a:avLst/>
          </a:prstGeom>
          <a:solidFill>
            <a:srgbClr val="FFFFFF"/>
          </a:solidFill>
          <a:ln cap="flat" cmpd="sng" w="19050">
            <a:solidFill>
              <a:srgbClr val="2F5496"/>
            </a:solidFill>
            <a:prstDash val="lgDash"/>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7000"/>
              </a:lnSpc>
              <a:spcBef>
                <a:spcPts val="0"/>
              </a:spcBef>
              <a:spcAft>
                <a:spcPts val="0"/>
              </a:spcAft>
              <a:buNone/>
            </a:pPr>
            <a:r>
              <a:rPr b="1" i="0" lang="es-EC" sz="2200" u="none" cap="none" strike="noStrike">
                <a:solidFill>
                  <a:srgbClr val="666666"/>
                </a:solidFill>
                <a:latin typeface="Calibri"/>
                <a:ea typeface="Calibri"/>
                <a:cs typeface="Calibri"/>
                <a:sym typeface="Calibri"/>
              </a:rPr>
              <a:t>Seguridad de las Tic’s</a:t>
            </a:r>
            <a:endParaRPr b="0" i="0" sz="2200" u="none" cap="none" strike="noStrike">
              <a:solidFill>
                <a:srgbClr val="666666"/>
              </a:solidFill>
              <a:latin typeface="Calibri"/>
              <a:ea typeface="Calibri"/>
              <a:cs typeface="Calibri"/>
              <a:sym typeface="Calibri"/>
            </a:endParaRPr>
          </a:p>
        </p:txBody>
      </p:sp>
      <p:grpSp>
        <p:nvGrpSpPr>
          <p:cNvPr id="231" name="Google Shape;231;p24"/>
          <p:cNvGrpSpPr/>
          <p:nvPr/>
        </p:nvGrpSpPr>
        <p:grpSpPr>
          <a:xfrm>
            <a:off x="7423485" y="1927965"/>
            <a:ext cx="3003405" cy="3976626"/>
            <a:chOff x="0" y="219481"/>
            <a:chExt cx="3003405" cy="3976626"/>
          </a:xfrm>
        </p:grpSpPr>
        <p:sp>
          <p:nvSpPr>
            <p:cNvPr id="232" name="Google Shape;232;p24"/>
            <p:cNvSpPr/>
            <p:nvPr/>
          </p:nvSpPr>
          <p:spPr>
            <a:xfrm>
              <a:off x="120136" y="349629"/>
              <a:ext cx="2883269" cy="901021"/>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4"/>
            <p:cNvSpPr txBox="1"/>
            <p:nvPr/>
          </p:nvSpPr>
          <p:spPr>
            <a:xfrm>
              <a:off x="120136" y="349629"/>
              <a:ext cx="2883269" cy="901021"/>
            </a:xfrm>
            <a:prstGeom prst="rect">
              <a:avLst/>
            </a:prstGeom>
            <a:noFill/>
            <a:ln>
              <a:noFill/>
            </a:ln>
          </p:spPr>
          <p:txBody>
            <a:bodyPr anchorCtr="0" anchor="ctr" bIns="60950" lIns="610275" spcFirstLastPara="1" rIns="60950" wrap="square" tIns="60950">
              <a:noAutofit/>
            </a:bodyPr>
            <a:lstStyle/>
            <a:p>
              <a:pPr indent="0" lvl="0" marL="0" marR="0" rtl="0" algn="l">
                <a:lnSpc>
                  <a:spcPct val="90000"/>
                </a:lnSpc>
                <a:spcBef>
                  <a:spcPts val="0"/>
                </a:spcBef>
                <a:spcAft>
                  <a:spcPts val="0"/>
                </a:spcAft>
                <a:buClr>
                  <a:srgbClr val="000000"/>
                </a:buClr>
                <a:buSzPts val="1600"/>
                <a:buFont typeface="Arial"/>
                <a:buNone/>
              </a:pPr>
              <a:r>
                <a:rPr b="0" i="0" lang="es-EC" sz="1600" u="none" cap="none" strike="noStrike">
                  <a:solidFill>
                    <a:srgbClr val="2F5496"/>
                  </a:solidFill>
                  <a:latin typeface="Arial"/>
                  <a:ea typeface="Arial"/>
                  <a:cs typeface="Arial"/>
                  <a:sym typeface="Arial"/>
                </a:rPr>
                <a:t>6 Prevención ciberseguridad (boletines)</a:t>
              </a:r>
              <a:endParaRPr/>
            </a:p>
          </p:txBody>
        </p:sp>
        <p:sp>
          <p:nvSpPr>
            <p:cNvPr id="234" name="Google Shape;234;p24"/>
            <p:cNvSpPr/>
            <p:nvPr/>
          </p:nvSpPr>
          <p:spPr>
            <a:xfrm>
              <a:off x="0" y="219481"/>
              <a:ext cx="630715" cy="946072"/>
            </a:xfrm>
            <a:prstGeom prst="rect">
              <a:avLst/>
            </a:prstGeom>
            <a:blipFill rotWithShape="1">
              <a:blip r:embed="rId4">
                <a:alphaModFix/>
              </a:blip>
              <a:stretch>
                <a:fillRect b="0" l="-50000" r="-5000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4"/>
            <p:cNvSpPr/>
            <p:nvPr/>
          </p:nvSpPr>
          <p:spPr>
            <a:xfrm>
              <a:off x="120136" y="1822357"/>
              <a:ext cx="2883269" cy="901021"/>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nvSpPr>
          <p:spPr>
            <a:xfrm>
              <a:off x="120136" y="1822357"/>
              <a:ext cx="2883269" cy="901021"/>
            </a:xfrm>
            <a:prstGeom prst="rect">
              <a:avLst/>
            </a:prstGeom>
            <a:noFill/>
            <a:ln>
              <a:noFill/>
            </a:ln>
          </p:spPr>
          <p:txBody>
            <a:bodyPr anchorCtr="0" anchor="ctr" bIns="60950" lIns="610275" spcFirstLastPara="1" rIns="60950" wrap="square" tIns="60950">
              <a:noAutofit/>
            </a:bodyPr>
            <a:lstStyle/>
            <a:p>
              <a:pPr indent="0" lvl="0" marL="0" marR="0" rtl="0" algn="l">
                <a:lnSpc>
                  <a:spcPct val="90000"/>
                </a:lnSpc>
                <a:spcBef>
                  <a:spcPts val="0"/>
                </a:spcBef>
                <a:spcAft>
                  <a:spcPts val="0"/>
                </a:spcAft>
                <a:buClr>
                  <a:srgbClr val="000000"/>
                </a:buClr>
                <a:buSzPts val="1600"/>
                <a:buFont typeface="Arial"/>
                <a:buNone/>
              </a:pPr>
              <a:r>
                <a:rPr b="0" i="0" lang="es-EC" sz="1600" u="none" cap="none" strike="noStrike">
                  <a:solidFill>
                    <a:srgbClr val="2F5496"/>
                  </a:solidFill>
                  <a:latin typeface="Arial"/>
                  <a:ea typeface="Arial"/>
                  <a:cs typeface="Arial"/>
                  <a:sym typeface="Arial"/>
                </a:rPr>
                <a:t>12 estudios de vulnerabilidades </a:t>
              </a:r>
              <a:endParaRPr/>
            </a:p>
          </p:txBody>
        </p:sp>
        <p:sp>
          <p:nvSpPr>
            <p:cNvPr id="237" name="Google Shape;237;p24"/>
            <p:cNvSpPr/>
            <p:nvPr/>
          </p:nvSpPr>
          <p:spPr>
            <a:xfrm>
              <a:off x="0" y="1692210"/>
              <a:ext cx="630715" cy="946072"/>
            </a:xfrm>
            <a:prstGeom prst="rect">
              <a:avLst/>
            </a:prstGeom>
            <a:blipFill rotWithShape="1">
              <a:blip r:embed="rId5">
                <a:alphaModFix/>
              </a:blip>
              <a:stretch>
                <a:fillRect b="0" l="-61997" r="-61997"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4"/>
            <p:cNvSpPr/>
            <p:nvPr/>
          </p:nvSpPr>
          <p:spPr>
            <a:xfrm>
              <a:off x="120136" y="3295086"/>
              <a:ext cx="2883269" cy="901021"/>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4"/>
            <p:cNvSpPr txBox="1"/>
            <p:nvPr/>
          </p:nvSpPr>
          <p:spPr>
            <a:xfrm>
              <a:off x="120136" y="3295086"/>
              <a:ext cx="2883269" cy="901021"/>
            </a:xfrm>
            <a:prstGeom prst="rect">
              <a:avLst/>
            </a:prstGeom>
            <a:noFill/>
            <a:ln>
              <a:noFill/>
            </a:ln>
          </p:spPr>
          <p:txBody>
            <a:bodyPr anchorCtr="0" anchor="ctr" bIns="60950" lIns="610275" spcFirstLastPara="1" rIns="60950" wrap="square" tIns="60950">
              <a:noAutofit/>
            </a:bodyPr>
            <a:lstStyle/>
            <a:p>
              <a:pPr indent="0" lvl="0" marL="0" marR="0" rtl="0" algn="l">
                <a:lnSpc>
                  <a:spcPct val="90000"/>
                </a:lnSpc>
                <a:spcBef>
                  <a:spcPts val="0"/>
                </a:spcBef>
                <a:spcAft>
                  <a:spcPts val="0"/>
                </a:spcAft>
                <a:buClr>
                  <a:srgbClr val="000000"/>
                </a:buClr>
                <a:buSzPts val="1600"/>
                <a:buFont typeface="Arial"/>
                <a:buNone/>
              </a:pPr>
              <a:r>
                <a:rPr b="0" i="0" lang="es-EC" sz="1600" u="none" cap="none" strike="noStrike">
                  <a:solidFill>
                    <a:srgbClr val="2F5496"/>
                  </a:solidFill>
                  <a:latin typeface="Arial"/>
                  <a:ea typeface="Arial"/>
                  <a:cs typeface="Arial"/>
                  <a:sym typeface="Arial"/>
                </a:rPr>
                <a:t>109 Análisis de pistas de auditorías </a:t>
              </a:r>
              <a:endParaRPr/>
            </a:p>
          </p:txBody>
        </p:sp>
        <p:sp>
          <p:nvSpPr>
            <p:cNvPr id="240" name="Google Shape;240;p24"/>
            <p:cNvSpPr/>
            <p:nvPr/>
          </p:nvSpPr>
          <p:spPr>
            <a:xfrm>
              <a:off x="0" y="3164938"/>
              <a:ext cx="630715" cy="946072"/>
            </a:xfrm>
            <a:prstGeom prst="rect">
              <a:avLst/>
            </a:prstGeom>
            <a:blipFill rotWithShape="1">
              <a:blip r:embed="rId6">
                <a:alphaModFix/>
              </a:blip>
              <a:stretch>
                <a:fillRect b="0" l="-62998" r="-62995"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 name="Google Shape;241;p24"/>
          <p:cNvGrpSpPr/>
          <p:nvPr/>
        </p:nvGrpSpPr>
        <p:grpSpPr>
          <a:xfrm>
            <a:off x="1978925" y="1872200"/>
            <a:ext cx="3111689" cy="4088158"/>
            <a:chOff x="0" y="163716"/>
            <a:chExt cx="3111689" cy="4088158"/>
          </a:xfrm>
        </p:grpSpPr>
        <p:sp>
          <p:nvSpPr>
            <p:cNvPr id="242" name="Google Shape;242;p24"/>
            <p:cNvSpPr/>
            <p:nvPr/>
          </p:nvSpPr>
          <p:spPr>
            <a:xfrm>
              <a:off x="124467" y="298555"/>
              <a:ext cx="2987222" cy="93350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4"/>
            <p:cNvSpPr txBox="1"/>
            <p:nvPr/>
          </p:nvSpPr>
          <p:spPr>
            <a:xfrm>
              <a:off x="124467" y="298555"/>
              <a:ext cx="2987222" cy="933507"/>
            </a:xfrm>
            <a:prstGeom prst="rect">
              <a:avLst/>
            </a:prstGeom>
            <a:noFill/>
            <a:ln>
              <a:noFill/>
            </a:ln>
          </p:spPr>
          <p:txBody>
            <a:bodyPr anchorCtr="0" anchor="ctr" bIns="68575" lIns="632275" spcFirstLastPara="1" rIns="68575" wrap="square" tIns="68575">
              <a:noAutofit/>
            </a:bodyPr>
            <a:lstStyle/>
            <a:p>
              <a:pPr indent="0" lvl="0" marL="0" marR="0" rtl="0" algn="just">
                <a:lnSpc>
                  <a:spcPct val="90000"/>
                </a:lnSpc>
                <a:spcBef>
                  <a:spcPts val="0"/>
                </a:spcBef>
                <a:spcAft>
                  <a:spcPts val="0"/>
                </a:spcAft>
                <a:buClr>
                  <a:srgbClr val="000000"/>
                </a:buClr>
                <a:buSzPts val="1800"/>
                <a:buFont typeface="Arial"/>
                <a:buNone/>
              </a:pPr>
              <a:r>
                <a:rPr b="0" i="0" lang="es-EC" sz="1800" u="none" cap="none" strike="noStrike">
                  <a:solidFill>
                    <a:srgbClr val="2F5496"/>
                  </a:solidFill>
                  <a:latin typeface="Arial"/>
                  <a:ea typeface="Arial"/>
                  <a:cs typeface="Arial"/>
                  <a:sym typeface="Arial"/>
                </a:rPr>
                <a:t>31 mantenimientos realizados a software desarrollados </a:t>
              </a:r>
              <a:endParaRPr/>
            </a:p>
          </p:txBody>
        </p:sp>
        <p:sp>
          <p:nvSpPr>
            <p:cNvPr id="244" name="Google Shape;244;p24"/>
            <p:cNvSpPr/>
            <p:nvPr/>
          </p:nvSpPr>
          <p:spPr>
            <a:xfrm>
              <a:off x="0" y="163716"/>
              <a:ext cx="653454" cy="980182"/>
            </a:xfrm>
            <a:prstGeom prst="rect">
              <a:avLst/>
            </a:prstGeom>
            <a:blipFill rotWithShape="1">
              <a:blip r:embed="rId7">
                <a:alphaModFix/>
              </a:blip>
              <a:stretch>
                <a:fillRect b="0" l="-82999" r="-82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4"/>
            <p:cNvSpPr/>
            <p:nvPr/>
          </p:nvSpPr>
          <p:spPr>
            <a:xfrm>
              <a:off x="124467" y="1808461"/>
              <a:ext cx="2987222" cy="93350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4"/>
            <p:cNvSpPr txBox="1"/>
            <p:nvPr/>
          </p:nvSpPr>
          <p:spPr>
            <a:xfrm>
              <a:off x="124467" y="1808461"/>
              <a:ext cx="2987222" cy="933507"/>
            </a:xfrm>
            <a:prstGeom prst="rect">
              <a:avLst/>
            </a:prstGeom>
            <a:noFill/>
            <a:ln>
              <a:noFill/>
            </a:ln>
          </p:spPr>
          <p:txBody>
            <a:bodyPr anchorCtr="0" anchor="ctr" bIns="68575" lIns="632275" spcFirstLastPara="1" rIns="68575" wrap="square" tIns="68575">
              <a:noAutofit/>
            </a:bodyPr>
            <a:lstStyle/>
            <a:p>
              <a:pPr indent="0" lvl="0" marL="0" marR="0" rtl="0" algn="ctr">
                <a:lnSpc>
                  <a:spcPct val="90000"/>
                </a:lnSpc>
                <a:spcBef>
                  <a:spcPts val="0"/>
                </a:spcBef>
                <a:spcAft>
                  <a:spcPts val="0"/>
                </a:spcAft>
                <a:buClr>
                  <a:srgbClr val="000000"/>
                </a:buClr>
                <a:buSzPts val="1800"/>
                <a:buFont typeface="Arial"/>
                <a:buNone/>
              </a:pPr>
              <a:r>
                <a:rPr b="0" i="0" lang="es-EC" sz="1800" u="none" cap="none" strike="noStrike">
                  <a:solidFill>
                    <a:srgbClr val="2F5496"/>
                  </a:solidFill>
                  <a:latin typeface="Arial"/>
                  <a:ea typeface="Arial"/>
                  <a:cs typeface="Arial"/>
                  <a:sym typeface="Arial"/>
                </a:rPr>
                <a:t>11 nuevos software </a:t>
              </a:r>
              <a:endParaRPr/>
            </a:p>
          </p:txBody>
        </p:sp>
        <p:sp>
          <p:nvSpPr>
            <p:cNvPr id="247" name="Google Shape;247;p24"/>
            <p:cNvSpPr/>
            <p:nvPr/>
          </p:nvSpPr>
          <p:spPr>
            <a:xfrm>
              <a:off x="0" y="1673622"/>
              <a:ext cx="653454" cy="980182"/>
            </a:xfrm>
            <a:prstGeom prst="rect">
              <a:avLst/>
            </a:prstGeom>
            <a:blipFill rotWithShape="1">
              <a:blip r:embed="rId8">
                <a:alphaModFix/>
              </a:blip>
              <a:stretch>
                <a:fillRect b="0" l="-82999" r="-82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4"/>
            <p:cNvSpPr/>
            <p:nvPr/>
          </p:nvSpPr>
          <p:spPr>
            <a:xfrm>
              <a:off x="124467" y="3318367"/>
              <a:ext cx="2987222" cy="933507"/>
            </a:xfrm>
            <a:prstGeom prst="rect">
              <a:avLst/>
            </a:prstGeom>
            <a:solidFill>
              <a:schemeClr val="lt1">
                <a:alpha val="40000"/>
              </a:schemeClr>
            </a:solidFill>
            <a:ln cap="flat" cmpd="sng" w="9525">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4"/>
            <p:cNvSpPr txBox="1"/>
            <p:nvPr/>
          </p:nvSpPr>
          <p:spPr>
            <a:xfrm>
              <a:off x="124467" y="3318367"/>
              <a:ext cx="2987222" cy="933507"/>
            </a:xfrm>
            <a:prstGeom prst="rect">
              <a:avLst/>
            </a:prstGeom>
            <a:noFill/>
            <a:ln>
              <a:noFill/>
            </a:ln>
          </p:spPr>
          <p:txBody>
            <a:bodyPr anchorCtr="0" anchor="ctr" bIns="68575" lIns="632275" spcFirstLastPara="1" rIns="68575" wrap="square" tIns="68575">
              <a:noAutofit/>
            </a:bodyPr>
            <a:lstStyle/>
            <a:p>
              <a:pPr indent="0" lvl="0" marL="0" marR="0" rtl="0" algn="ctr">
                <a:lnSpc>
                  <a:spcPct val="90000"/>
                </a:lnSpc>
                <a:spcBef>
                  <a:spcPts val="0"/>
                </a:spcBef>
                <a:spcAft>
                  <a:spcPts val="0"/>
                </a:spcAft>
                <a:buClr>
                  <a:srgbClr val="000000"/>
                </a:buClr>
                <a:buSzPts val="1800"/>
                <a:buFont typeface="Arial"/>
                <a:buNone/>
              </a:pPr>
              <a:r>
                <a:rPr b="0" i="0" lang="es-EC" sz="1800" u="none" cap="none" strike="noStrike">
                  <a:solidFill>
                    <a:srgbClr val="2F5496"/>
                  </a:solidFill>
                  <a:latin typeface="Arial"/>
                  <a:ea typeface="Arial"/>
                  <a:cs typeface="Arial"/>
                  <a:sym typeface="Arial"/>
                </a:rPr>
                <a:t>41 asesoramientos a proyectos</a:t>
              </a:r>
              <a:endParaRPr/>
            </a:p>
          </p:txBody>
        </p:sp>
        <p:sp>
          <p:nvSpPr>
            <p:cNvPr id="250" name="Google Shape;250;p24"/>
            <p:cNvSpPr/>
            <p:nvPr/>
          </p:nvSpPr>
          <p:spPr>
            <a:xfrm>
              <a:off x="0" y="3183528"/>
              <a:ext cx="653454" cy="980182"/>
            </a:xfrm>
            <a:prstGeom prst="rect">
              <a:avLst/>
            </a:prstGeom>
            <a:blipFill rotWithShape="1">
              <a:blip r:embed="rId9">
                <a:alphaModFix/>
              </a:blip>
              <a:stretch>
                <a:fillRect b="0" l="-105996" r="-105996"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3400">
        <p14:reveal dir="l"/>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25"/>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257" name="Google Shape;257;p25"/>
          <p:cNvSpPr/>
          <p:nvPr/>
        </p:nvSpPr>
        <p:spPr>
          <a:xfrm>
            <a:off x="2313325" y="1762089"/>
            <a:ext cx="7279853" cy="240065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5000" u="none" cap="none" strike="noStrike">
                <a:solidFill>
                  <a:srgbClr val="001F5F"/>
                </a:solidFill>
                <a:latin typeface="Arial Rounded"/>
                <a:ea typeface="Arial Rounded"/>
                <a:cs typeface="Arial Rounded"/>
                <a:sym typeface="Arial Rounded"/>
              </a:rPr>
              <a:t>Funciones, Competencias, </a:t>
            </a:r>
            <a:endParaRPr/>
          </a:p>
          <a:p>
            <a:pPr indent="0" lvl="0" marL="0" marR="0" rtl="0" algn="ctr">
              <a:lnSpc>
                <a:spcPct val="100000"/>
              </a:lnSpc>
              <a:spcBef>
                <a:spcPts val="0"/>
              </a:spcBef>
              <a:spcAft>
                <a:spcPts val="0"/>
              </a:spcAft>
              <a:buNone/>
            </a:pPr>
            <a:r>
              <a:rPr b="1" i="0" lang="es-EC" sz="5000" u="none" cap="none" strike="noStrike">
                <a:solidFill>
                  <a:srgbClr val="001F5F"/>
                </a:solidFill>
                <a:latin typeface="Arial Rounded"/>
                <a:ea typeface="Arial Rounded"/>
                <a:cs typeface="Arial Rounded"/>
                <a:sym typeface="Arial Rounded"/>
              </a:rPr>
              <a:t>Objetivo Estratégico </a:t>
            </a:r>
            <a:endParaRPr b="1" i="0" sz="5000" u="none" cap="none" strike="noStrike">
              <a:solidFill>
                <a:srgbClr val="2F549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26"/>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264" name="Google Shape;264;p26"/>
          <p:cNvSpPr/>
          <p:nvPr/>
        </p:nvSpPr>
        <p:spPr>
          <a:xfrm>
            <a:off x="0" y="385025"/>
            <a:ext cx="727985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400" u="none" cap="none" strike="noStrike">
                <a:solidFill>
                  <a:srgbClr val="001F5F"/>
                </a:solidFill>
                <a:latin typeface="Arial Rounded"/>
                <a:ea typeface="Arial Rounded"/>
                <a:cs typeface="Arial Rounded"/>
                <a:sym typeface="Arial Rounded"/>
              </a:rPr>
              <a:t>FUNCIONES -COMPETENCIAS</a:t>
            </a:r>
            <a:endParaRPr b="1" i="0" sz="2400" u="none" cap="none" strike="noStrike">
              <a:solidFill>
                <a:srgbClr val="2F5496"/>
              </a:solidFill>
              <a:latin typeface="Arial"/>
              <a:ea typeface="Arial"/>
              <a:cs typeface="Arial"/>
              <a:sym typeface="Arial"/>
            </a:endParaRPr>
          </a:p>
        </p:txBody>
      </p:sp>
      <p:grpSp>
        <p:nvGrpSpPr>
          <p:cNvPr id="265" name="Google Shape;265;p26"/>
          <p:cNvGrpSpPr/>
          <p:nvPr/>
        </p:nvGrpSpPr>
        <p:grpSpPr>
          <a:xfrm>
            <a:off x="2715177" y="1134364"/>
            <a:ext cx="7141305" cy="5248918"/>
            <a:chOff x="683178" y="1474"/>
            <a:chExt cx="7141305" cy="5248918"/>
          </a:xfrm>
        </p:grpSpPr>
        <p:sp>
          <p:nvSpPr>
            <p:cNvPr id="266" name="Google Shape;266;p26"/>
            <p:cNvSpPr/>
            <p:nvPr/>
          </p:nvSpPr>
          <p:spPr>
            <a:xfrm rot="5400000">
              <a:off x="4428955" y="-2094241"/>
              <a:ext cx="1253473" cy="5444904"/>
            </a:xfrm>
            <a:prstGeom prst="round2SameRect">
              <a:avLst>
                <a:gd fmla="val 16667" name="adj1"/>
                <a:gd fmla="val 0" name="adj2"/>
              </a:avLst>
            </a:prstGeom>
            <a:solidFill>
              <a:srgbClr val="CCD3EA">
                <a:alpha val="89800"/>
              </a:srgbClr>
            </a:solidFill>
            <a:ln cap="flat" cmpd="sng" w="25400">
              <a:solidFill>
                <a:srgbClr val="CCD3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6"/>
            <p:cNvSpPr txBox="1"/>
            <p:nvPr/>
          </p:nvSpPr>
          <p:spPr>
            <a:xfrm>
              <a:off x="2333240" y="62664"/>
              <a:ext cx="5383800" cy="1131000"/>
            </a:xfrm>
            <a:prstGeom prst="rect">
              <a:avLst/>
            </a:prstGeom>
            <a:noFill/>
            <a:ln>
              <a:noFill/>
            </a:ln>
          </p:spPr>
          <p:txBody>
            <a:bodyPr anchorCtr="0" anchor="ctr" bIns="53325" lIns="106675" spcFirstLastPara="1" rIns="106675" wrap="square" tIns="53325">
              <a:noAutofit/>
            </a:bodyPr>
            <a:lstStyle/>
            <a:p>
              <a:pPr indent="-184150" lvl="1" marL="171450" marR="0" rtl="0" algn="just">
                <a:lnSpc>
                  <a:spcPct val="90000"/>
                </a:lnSpc>
                <a:spcBef>
                  <a:spcPts val="0"/>
                </a:spcBef>
                <a:spcAft>
                  <a:spcPts val="0"/>
                </a:spcAft>
                <a:buClr>
                  <a:srgbClr val="2F6CD6"/>
                </a:buClr>
                <a:buSzPts val="1800"/>
                <a:buFont typeface="Arial"/>
                <a:buChar char="•"/>
              </a:pPr>
              <a:r>
                <a:rPr b="0" i="0" lang="es-EC" sz="1800" u="none" cap="none" strike="noStrike">
                  <a:solidFill>
                    <a:srgbClr val="2F6CD6"/>
                  </a:solidFill>
                  <a:latin typeface="Arial"/>
                  <a:ea typeface="Arial"/>
                  <a:cs typeface="Arial"/>
                  <a:sym typeface="Arial"/>
                </a:rPr>
                <a:t>Incrementar el enfoque estratégico tecnológico en las dependencias de la Policía Nacional.</a:t>
              </a:r>
              <a:endParaRPr sz="1800">
                <a:solidFill>
                  <a:srgbClr val="2F6CD6"/>
                </a:solidFill>
              </a:endParaRPr>
            </a:p>
          </p:txBody>
        </p:sp>
        <p:sp>
          <p:nvSpPr>
            <p:cNvPr id="268" name="Google Shape;268;p26"/>
            <p:cNvSpPr/>
            <p:nvPr/>
          </p:nvSpPr>
          <p:spPr>
            <a:xfrm>
              <a:off x="683178" y="166000"/>
              <a:ext cx="1650061" cy="924420"/>
            </a:xfrm>
            <a:prstGeom prst="roundRect">
              <a:avLst>
                <a:gd fmla="val 16667"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6"/>
            <p:cNvSpPr txBox="1"/>
            <p:nvPr/>
          </p:nvSpPr>
          <p:spPr>
            <a:xfrm>
              <a:off x="728304" y="211126"/>
              <a:ext cx="1559809" cy="834168"/>
            </a:xfrm>
            <a:prstGeom prst="rect">
              <a:avLst/>
            </a:prstGeom>
            <a:noFill/>
            <a:ln>
              <a:noFill/>
            </a:ln>
          </p:spPr>
          <p:txBody>
            <a:bodyPr anchorCtr="0" anchor="ctr" bIns="47625" lIns="95250" spcFirstLastPara="1" rIns="95250" wrap="square" tIns="47625">
              <a:noAutofit/>
            </a:bodyPr>
            <a:lstStyle/>
            <a:p>
              <a:pPr indent="0" lvl="0" marL="0" marR="0" rtl="0" algn="ctr">
                <a:lnSpc>
                  <a:spcPct val="90000"/>
                </a:lnSpc>
                <a:spcBef>
                  <a:spcPts val="0"/>
                </a:spcBef>
                <a:spcAft>
                  <a:spcPts val="0"/>
                </a:spcAft>
                <a:buClr>
                  <a:srgbClr val="000000"/>
                </a:buClr>
                <a:buSzPts val="2500"/>
                <a:buFont typeface="Arial"/>
                <a:buNone/>
              </a:pPr>
              <a:r>
                <a:rPr b="0" i="0" lang="es-EC" sz="2500" u="none" cap="none" strike="noStrike">
                  <a:solidFill>
                    <a:schemeClr val="lt1"/>
                  </a:solidFill>
                  <a:latin typeface="Arial"/>
                  <a:ea typeface="Arial"/>
                  <a:cs typeface="Arial"/>
                  <a:sym typeface="Arial"/>
                </a:rPr>
                <a:t>1</a:t>
              </a:r>
              <a:endParaRPr b="0" i="0" sz="2500" u="none" cap="none" strike="noStrike">
                <a:solidFill>
                  <a:schemeClr val="lt1"/>
                </a:solidFill>
                <a:latin typeface="Arial"/>
                <a:ea typeface="Arial"/>
                <a:cs typeface="Arial"/>
                <a:sym typeface="Arial"/>
              </a:endParaRPr>
            </a:p>
          </p:txBody>
        </p:sp>
        <p:sp>
          <p:nvSpPr>
            <p:cNvPr id="270" name="Google Shape;270;p26"/>
            <p:cNvSpPr/>
            <p:nvPr/>
          </p:nvSpPr>
          <p:spPr>
            <a:xfrm rot="5400000">
              <a:off x="4431160" y="-762425"/>
              <a:ext cx="1253473" cy="5444904"/>
            </a:xfrm>
            <a:prstGeom prst="round2SameRect">
              <a:avLst>
                <a:gd fmla="val 16667" name="adj1"/>
                <a:gd fmla="val 0" name="adj2"/>
              </a:avLst>
            </a:prstGeom>
            <a:solidFill>
              <a:srgbClr val="CCD3EA">
                <a:alpha val="89800"/>
              </a:srgbClr>
            </a:solidFill>
            <a:ln cap="flat" cmpd="sng" w="25400">
              <a:solidFill>
                <a:srgbClr val="CCD3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6"/>
            <p:cNvSpPr txBox="1"/>
            <p:nvPr/>
          </p:nvSpPr>
          <p:spPr>
            <a:xfrm>
              <a:off x="2335445" y="1394480"/>
              <a:ext cx="5383714" cy="1131093"/>
            </a:xfrm>
            <a:prstGeom prst="rect">
              <a:avLst/>
            </a:prstGeom>
            <a:noFill/>
            <a:ln>
              <a:noFill/>
            </a:ln>
          </p:spPr>
          <p:txBody>
            <a:bodyPr anchorCtr="0" anchor="ctr" bIns="28575" lIns="57150" spcFirstLastPara="1" rIns="57150" wrap="square" tIns="28575">
              <a:noAutofit/>
            </a:bodyPr>
            <a:lstStyle/>
            <a:p>
              <a:pPr indent="-120650" lvl="1" marL="114300" marR="0" rtl="0" algn="just">
                <a:lnSpc>
                  <a:spcPct val="90000"/>
                </a:lnSpc>
                <a:spcBef>
                  <a:spcPts val="0"/>
                </a:spcBef>
                <a:spcAft>
                  <a:spcPts val="0"/>
                </a:spcAft>
                <a:buClr>
                  <a:srgbClr val="2F6CD6"/>
                </a:buClr>
                <a:buSzPts val="1600"/>
                <a:buFont typeface="Arial"/>
                <a:buChar char="•"/>
              </a:pPr>
              <a:r>
                <a:rPr b="0" i="0" lang="es-EC" sz="1600" u="none" cap="none" strike="noStrike">
                  <a:solidFill>
                    <a:srgbClr val="2F6CD6"/>
                  </a:solidFill>
                  <a:latin typeface="Arial"/>
                  <a:ea typeface="Arial"/>
                  <a:cs typeface="Arial"/>
                  <a:sym typeface="Arial"/>
                </a:rPr>
                <a:t>Incrementar el apoyo al desarrollo tecnológico Institucional en los ámbitos de investigación, innovación, desarrollo de las tecnologías de la información y la comunicación, seguridad de la información, gestión de riesgos e intereses institucionales.</a:t>
              </a:r>
              <a:endParaRPr sz="1600">
                <a:solidFill>
                  <a:srgbClr val="2F6CD6"/>
                </a:solidFill>
              </a:endParaRPr>
            </a:p>
          </p:txBody>
        </p:sp>
        <p:sp>
          <p:nvSpPr>
            <p:cNvPr id="272" name="Google Shape;272;p26"/>
            <p:cNvSpPr/>
            <p:nvPr/>
          </p:nvSpPr>
          <p:spPr>
            <a:xfrm>
              <a:off x="683178" y="1481536"/>
              <a:ext cx="1652266" cy="956979"/>
            </a:xfrm>
            <a:prstGeom prst="roundRect">
              <a:avLst>
                <a:gd fmla="val 16667"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6"/>
            <p:cNvSpPr txBox="1"/>
            <p:nvPr/>
          </p:nvSpPr>
          <p:spPr>
            <a:xfrm>
              <a:off x="729894" y="1528252"/>
              <a:ext cx="1558834" cy="863547"/>
            </a:xfrm>
            <a:prstGeom prst="rect">
              <a:avLst/>
            </a:prstGeom>
            <a:noFill/>
            <a:ln>
              <a:noFill/>
            </a:ln>
          </p:spPr>
          <p:txBody>
            <a:bodyPr anchorCtr="0" anchor="ctr" bIns="47625" lIns="95250" spcFirstLastPara="1" rIns="95250" wrap="square" tIns="47625">
              <a:noAutofit/>
            </a:bodyPr>
            <a:lstStyle/>
            <a:p>
              <a:pPr indent="0" lvl="0" marL="0" marR="0" rtl="0" algn="ctr">
                <a:lnSpc>
                  <a:spcPct val="90000"/>
                </a:lnSpc>
                <a:spcBef>
                  <a:spcPts val="0"/>
                </a:spcBef>
                <a:spcAft>
                  <a:spcPts val="0"/>
                </a:spcAft>
                <a:buClr>
                  <a:srgbClr val="000000"/>
                </a:buClr>
                <a:buSzPts val="2500"/>
                <a:buFont typeface="Arial"/>
                <a:buNone/>
              </a:pPr>
              <a:r>
                <a:rPr b="0" i="0" lang="es-EC" sz="2500" u="none" cap="none" strike="noStrike">
                  <a:solidFill>
                    <a:schemeClr val="lt1"/>
                  </a:solidFill>
                  <a:latin typeface="Arial"/>
                  <a:ea typeface="Arial"/>
                  <a:cs typeface="Arial"/>
                  <a:sym typeface="Arial"/>
                </a:rPr>
                <a:t>2</a:t>
              </a:r>
              <a:endParaRPr b="0" i="0" sz="2500" u="none" cap="none" strike="noStrike">
                <a:solidFill>
                  <a:schemeClr val="lt1"/>
                </a:solidFill>
                <a:latin typeface="Arial"/>
                <a:ea typeface="Arial"/>
                <a:cs typeface="Arial"/>
                <a:sym typeface="Arial"/>
              </a:endParaRPr>
            </a:p>
          </p:txBody>
        </p:sp>
        <p:sp>
          <p:nvSpPr>
            <p:cNvPr id="274" name="Google Shape;274;p26"/>
            <p:cNvSpPr/>
            <p:nvPr/>
          </p:nvSpPr>
          <p:spPr>
            <a:xfrm rot="5400000">
              <a:off x="4475295" y="569389"/>
              <a:ext cx="1253473" cy="5444904"/>
            </a:xfrm>
            <a:prstGeom prst="round2SameRect">
              <a:avLst>
                <a:gd fmla="val 16667" name="adj1"/>
                <a:gd fmla="val 0" name="adj2"/>
              </a:avLst>
            </a:prstGeom>
            <a:solidFill>
              <a:srgbClr val="CCD3EA">
                <a:alpha val="89800"/>
              </a:srgbClr>
            </a:solidFill>
            <a:ln cap="flat" cmpd="sng" w="25400">
              <a:solidFill>
                <a:srgbClr val="CCD3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6"/>
            <p:cNvSpPr txBox="1"/>
            <p:nvPr/>
          </p:nvSpPr>
          <p:spPr>
            <a:xfrm>
              <a:off x="2379580" y="2726294"/>
              <a:ext cx="5383714" cy="1131093"/>
            </a:xfrm>
            <a:prstGeom prst="rect">
              <a:avLst/>
            </a:prstGeom>
            <a:noFill/>
            <a:ln>
              <a:noFill/>
            </a:ln>
          </p:spPr>
          <p:txBody>
            <a:bodyPr anchorCtr="0" anchor="ctr" bIns="28575" lIns="57150" spcFirstLastPara="1" rIns="57150" wrap="square" tIns="28575">
              <a:noAutofit/>
            </a:bodyPr>
            <a:lstStyle/>
            <a:p>
              <a:pPr indent="-133350" lvl="1" marL="114300" marR="0" rtl="0" algn="just">
                <a:lnSpc>
                  <a:spcPct val="90000"/>
                </a:lnSpc>
                <a:spcBef>
                  <a:spcPts val="0"/>
                </a:spcBef>
                <a:spcAft>
                  <a:spcPts val="0"/>
                </a:spcAft>
                <a:buClr>
                  <a:srgbClr val="2F6CD6"/>
                </a:buClr>
                <a:buSzPts val="1800"/>
                <a:buFont typeface="Arial"/>
                <a:buChar char="•"/>
              </a:pPr>
              <a:r>
                <a:rPr b="0" i="0" lang="es-EC" sz="1800" u="none" cap="none" strike="noStrike">
                  <a:solidFill>
                    <a:srgbClr val="2F6CD6"/>
                  </a:solidFill>
                  <a:latin typeface="Arial"/>
                  <a:ea typeface="Arial"/>
                  <a:cs typeface="Arial"/>
                  <a:sym typeface="Arial"/>
                </a:rPr>
                <a:t>Incrementar la calidad en la gestión de servicios tecnológicos y las capacidades del talento humano, sustentado en un desarrollo consciente y sostenible.</a:t>
              </a:r>
              <a:endParaRPr b="0" i="0" sz="1800" u="none" cap="none" strike="noStrike">
                <a:solidFill>
                  <a:srgbClr val="2F6CD6"/>
                </a:solidFill>
                <a:latin typeface="Arial"/>
                <a:ea typeface="Arial"/>
                <a:cs typeface="Arial"/>
                <a:sym typeface="Arial"/>
              </a:endParaRPr>
            </a:p>
          </p:txBody>
        </p:sp>
        <p:sp>
          <p:nvSpPr>
            <p:cNvPr id="276" name="Google Shape;276;p26"/>
            <p:cNvSpPr/>
            <p:nvPr/>
          </p:nvSpPr>
          <p:spPr>
            <a:xfrm>
              <a:off x="683178" y="2880459"/>
              <a:ext cx="1696400" cy="822764"/>
            </a:xfrm>
            <a:prstGeom prst="roundRect">
              <a:avLst>
                <a:gd fmla="val 16667"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6"/>
            <p:cNvSpPr txBox="1"/>
            <p:nvPr/>
          </p:nvSpPr>
          <p:spPr>
            <a:xfrm>
              <a:off x="723342" y="2920623"/>
              <a:ext cx="1616072" cy="742436"/>
            </a:xfrm>
            <a:prstGeom prst="rect">
              <a:avLst/>
            </a:prstGeom>
            <a:noFill/>
            <a:ln>
              <a:noFill/>
            </a:ln>
          </p:spPr>
          <p:txBody>
            <a:bodyPr anchorCtr="0" anchor="ctr" bIns="47625" lIns="95250" spcFirstLastPara="1" rIns="95250" wrap="square" tIns="47625">
              <a:noAutofit/>
            </a:bodyPr>
            <a:lstStyle/>
            <a:p>
              <a:pPr indent="0" lvl="0" marL="0" marR="0" rtl="0" algn="ctr">
                <a:lnSpc>
                  <a:spcPct val="90000"/>
                </a:lnSpc>
                <a:spcBef>
                  <a:spcPts val="0"/>
                </a:spcBef>
                <a:spcAft>
                  <a:spcPts val="0"/>
                </a:spcAft>
                <a:buClr>
                  <a:srgbClr val="000000"/>
                </a:buClr>
                <a:buSzPts val="2500"/>
                <a:buFont typeface="Arial"/>
                <a:buNone/>
              </a:pPr>
              <a:r>
                <a:rPr b="0" i="0" lang="es-EC" sz="2500" u="none" cap="none" strike="noStrike">
                  <a:solidFill>
                    <a:schemeClr val="lt1"/>
                  </a:solidFill>
                  <a:latin typeface="Arial"/>
                  <a:ea typeface="Arial"/>
                  <a:cs typeface="Arial"/>
                  <a:sym typeface="Arial"/>
                </a:rPr>
                <a:t>3</a:t>
              </a:r>
              <a:endParaRPr b="0" i="0" sz="2500" u="none" cap="none" strike="noStrike">
                <a:solidFill>
                  <a:schemeClr val="lt1"/>
                </a:solidFill>
                <a:latin typeface="Arial"/>
                <a:ea typeface="Arial"/>
                <a:cs typeface="Arial"/>
                <a:sym typeface="Arial"/>
              </a:endParaRPr>
            </a:p>
          </p:txBody>
        </p:sp>
        <p:sp>
          <p:nvSpPr>
            <p:cNvPr id="278" name="Google Shape;278;p26"/>
            <p:cNvSpPr/>
            <p:nvPr/>
          </p:nvSpPr>
          <p:spPr>
            <a:xfrm rot="5400000">
              <a:off x="4411130" y="1901204"/>
              <a:ext cx="1253473" cy="5444904"/>
            </a:xfrm>
            <a:prstGeom prst="round2SameRect">
              <a:avLst>
                <a:gd fmla="val 16667" name="adj1"/>
                <a:gd fmla="val 0" name="adj2"/>
              </a:avLst>
            </a:prstGeom>
            <a:solidFill>
              <a:srgbClr val="CCD3EA">
                <a:alpha val="89800"/>
              </a:srgbClr>
            </a:solidFill>
            <a:ln cap="flat" cmpd="sng" w="25400">
              <a:solidFill>
                <a:srgbClr val="CCD3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6"/>
            <p:cNvSpPr txBox="1"/>
            <p:nvPr/>
          </p:nvSpPr>
          <p:spPr>
            <a:xfrm>
              <a:off x="2315415" y="4058109"/>
              <a:ext cx="5383714" cy="1131093"/>
            </a:xfrm>
            <a:prstGeom prst="rect">
              <a:avLst/>
            </a:prstGeom>
            <a:noFill/>
            <a:ln>
              <a:noFill/>
            </a:ln>
          </p:spPr>
          <p:txBody>
            <a:bodyPr anchorCtr="0" anchor="ctr" bIns="28575" lIns="57150" spcFirstLastPara="1" rIns="57150" wrap="square" tIns="28575">
              <a:noAutofit/>
            </a:bodyPr>
            <a:lstStyle/>
            <a:p>
              <a:pPr indent="-133350" lvl="1" marL="114300" marR="0" rtl="0" algn="just">
                <a:lnSpc>
                  <a:spcPct val="90000"/>
                </a:lnSpc>
                <a:spcBef>
                  <a:spcPts val="0"/>
                </a:spcBef>
                <a:spcAft>
                  <a:spcPts val="0"/>
                </a:spcAft>
                <a:buClr>
                  <a:srgbClr val="2F6CD6"/>
                </a:buClr>
                <a:buSzPts val="1800"/>
                <a:buFont typeface="Arial"/>
                <a:buChar char="•"/>
              </a:pPr>
              <a:r>
                <a:rPr b="0" i="0" lang="es-EC" sz="1800" u="none" cap="none" strike="noStrike">
                  <a:solidFill>
                    <a:srgbClr val="2F6CD6"/>
                  </a:solidFill>
                  <a:latin typeface="Arial"/>
                  <a:ea typeface="Arial"/>
                  <a:cs typeface="Arial"/>
                  <a:sym typeface="Arial"/>
                </a:rPr>
                <a:t>Incrementar la eficiencia operativa de las tecnologías de la información y la comunicación de la Policía Nacional.</a:t>
              </a:r>
              <a:endParaRPr b="0" i="0" sz="1800" u="none" cap="none" strike="noStrike">
                <a:solidFill>
                  <a:srgbClr val="2F6CD6"/>
                </a:solidFill>
                <a:latin typeface="Arial"/>
                <a:ea typeface="Arial"/>
                <a:cs typeface="Arial"/>
                <a:sym typeface="Arial"/>
              </a:endParaRPr>
            </a:p>
          </p:txBody>
        </p:sp>
        <p:sp>
          <p:nvSpPr>
            <p:cNvPr id="280" name="Google Shape;280;p26"/>
            <p:cNvSpPr/>
            <p:nvPr/>
          </p:nvSpPr>
          <p:spPr>
            <a:xfrm>
              <a:off x="683178" y="4216231"/>
              <a:ext cx="1632235" cy="814851"/>
            </a:xfrm>
            <a:prstGeom prst="roundRect">
              <a:avLst>
                <a:gd fmla="val 16667"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6"/>
            <p:cNvSpPr txBox="1"/>
            <p:nvPr/>
          </p:nvSpPr>
          <p:spPr>
            <a:xfrm>
              <a:off x="722956" y="4256009"/>
              <a:ext cx="1552679" cy="735295"/>
            </a:xfrm>
            <a:prstGeom prst="rect">
              <a:avLst/>
            </a:prstGeom>
            <a:noFill/>
            <a:ln>
              <a:noFill/>
            </a:ln>
          </p:spPr>
          <p:txBody>
            <a:bodyPr anchorCtr="0" anchor="ctr" bIns="47625" lIns="95250" spcFirstLastPara="1" rIns="95250" wrap="square" tIns="47625">
              <a:noAutofit/>
            </a:bodyPr>
            <a:lstStyle/>
            <a:p>
              <a:pPr indent="0" lvl="0" marL="0" marR="0" rtl="0" algn="ctr">
                <a:lnSpc>
                  <a:spcPct val="90000"/>
                </a:lnSpc>
                <a:spcBef>
                  <a:spcPts val="0"/>
                </a:spcBef>
                <a:spcAft>
                  <a:spcPts val="0"/>
                </a:spcAft>
                <a:buClr>
                  <a:srgbClr val="000000"/>
                </a:buClr>
                <a:buSzPts val="2500"/>
                <a:buFont typeface="Arial"/>
                <a:buNone/>
              </a:pPr>
              <a:r>
                <a:rPr b="0" i="0" lang="es-EC" sz="2500" u="none" cap="none" strike="noStrike">
                  <a:solidFill>
                    <a:schemeClr val="lt1"/>
                  </a:solidFill>
                  <a:latin typeface="Arial"/>
                  <a:ea typeface="Arial"/>
                  <a:cs typeface="Arial"/>
                  <a:sym typeface="Arial"/>
                </a:rPr>
                <a:t>4</a:t>
              </a:r>
              <a:endParaRPr b="0" i="0" sz="25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3400">
        <p14:reveal dir="l"/>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27"/>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288" name="Google Shape;288;p27"/>
          <p:cNvSpPr/>
          <p:nvPr/>
        </p:nvSpPr>
        <p:spPr>
          <a:xfrm>
            <a:off x="0" y="385025"/>
            <a:ext cx="727985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400" u="none" cap="none" strike="noStrike">
                <a:solidFill>
                  <a:srgbClr val="001F5F"/>
                </a:solidFill>
                <a:latin typeface="Arial Rounded"/>
                <a:ea typeface="Arial Rounded"/>
                <a:cs typeface="Arial Rounded"/>
                <a:sym typeface="Arial Rounded"/>
              </a:rPr>
              <a:t>FUNCIONES -COMPETENCIAS</a:t>
            </a:r>
            <a:endParaRPr b="1" i="0" sz="2400" u="none" cap="none" strike="noStrike">
              <a:solidFill>
                <a:srgbClr val="2F5496"/>
              </a:solidFill>
              <a:latin typeface="Arial"/>
              <a:ea typeface="Arial"/>
              <a:cs typeface="Arial"/>
              <a:sym typeface="Arial"/>
            </a:endParaRPr>
          </a:p>
        </p:txBody>
      </p:sp>
      <p:grpSp>
        <p:nvGrpSpPr>
          <p:cNvPr id="289" name="Google Shape;289;p27"/>
          <p:cNvGrpSpPr/>
          <p:nvPr/>
        </p:nvGrpSpPr>
        <p:grpSpPr>
          <a:xfrm>
            <a:off x="2715177" y="1133531"/>
            <a:ext cx="7141305" cy="5250585"/>
            <a:chOff x="683178" y="642"/>
            <a:chExt cx="7141305" cy="5250585"/>
          </a:xfrm>
        </p:grpSpPr>
        <p:sp>
          <p:nvSpPr>
            <p:cNvPr id="290" name="Google Shape;290;p27"/>
            <p:cNvSpPr/>
            <p:nvPr/>
          </p:nvSpPr>
          <p:spPr>
            <a:xfrm rot="5400000">
              <a:off x="4215598" y="-1881717"/>
              <a:ext cx="1680187" cy="5444904"/>
            </a:xfrm>
            <a:prstGeom prst="round2SameRect">
              <a:avLst>
                <a:gd fmla="val 16667" name="adj1"/>
                <a:gd fmla="val 0" name="adj2"/>
              </a:avLst>
            </a:pr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7"/>
            <p:cNvSpPr txBox="1"/>
            <p:nvPr/>
          </p:nvSpPr>
          <p:spPr>
            <a:xfrm>
              <a:off x="2333240" y="82661"/>
              <a:ext cx="5362884" cy="1516147"/>
            </a:xfrm>
            <a:prstGeom prst="rect">
              <a:avLst/>
            </a:prstGeom>
            <a:noFill/>
            <a:ln>
              <a:noFill/>
            </a:ln>
          </p:spPr>
          <p:txBody>
            <a:bodyPr anchorCtr="0" anchor="ctr" bIns="123825" lIns="247650" spcFirstLastPara="1" rIns="247650" wrap="square" tIns="123825">
              <a:noAutofit/>
            </a:bodyPr>
            <a:lstStyle/>
            <a:p>
              <a:pPr indent="-171450" lvl="1" marL="171450" marR="0" rtl="0" algn="just">
                <a:lnSpc>
                  <a:spcPct val="90000"/>
                </a:lnSpc>
                <a:spcBef>
                  <a:spcPts val="0"/>
                </a:spcBef>
                <a:spcAft>
                  <a:spcPts val="0"/>
                </a:spcAft>
                <a:buClr>
                  <a:srgbClr val="000000"/>
                </a:buClr>
                <a:buSzPts val="1600"/>
                <a:buFont typeface="Arial"/>
                <a:buChar char="•"/>
              </a:pPr>
              <a:r>
                <a:rPr b="0" i="0" lang="es-EC" sz="1800" u="none" cap="none" strike="noStrike">
                  <a:solidFill>
                    <a:srgbClr val="2F6CD6"/>
                  </a:solidFill>
                  <a:latin typeface="Arial"/>
                  <a:ea typeface="Arial"/>
                  <a:cs typeface="Arial"/>
                  <a:sym typeface="Arial"/>
                </a:rPr>
                <a:t>Incrementar y diversificar el acceso a servicios tecnológicos hacia la institución y la ciudadanía</a:t>
              </a:r>
              <a:r>
                <a:rPr b="0" i="0" lang="es-EC" sz="1600" u="none" cap="none" strike="noStrike">
                  <a:solidFill>
                    <a:srgbClr val="000000"/>
                  </a:solidFill>
                  <a:latin typeface="Arial"/>
                  <a:ea typeface="Arial"/>
                  <a:cs typeface="Arial"/>
                  <a:sym typeface="Arial"/>
                </a:rPr>
                <a:t>.</a:t>
              </a:r>
              <a:endParaRPr/>
            </a:p>
          </p:txBody>
        </p:sp>
        <p:sp>
          <p:nvSpPr>
            <p:cNvPr id="292" name="Google Shape;292;p27"/>
            <p:cNvSpPr/>
            <p:nvPr/>
          </p:nvSpPr>
          <p:spPr>
            <a:xfrm>
              <a:off x="683178" y="221176"/>
              <a:ext cx="1650061" cy="1239117"/>
            </a:xfrm>
            <a:prstGeom prst="roundRect">
              <a:avLst>
                <a:gd fmla="val 16667"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7"/>
            <p:cNvSpPr txBox="1"/>
            <p:nvPr/>
          </p:nvSpPr>
          <p:spPr>
            <a:xfrm>
              <a:off x="743667" y="281665"/>
              <a:ext cx="1529083" cy="1118139"/>
            </a:xfrm>
            <a:prstGeom prst="rect">
              <a:avLst/>
            </a:prstGeom>
            <a:noFill/>
            <a:ln>
              <a:noFill/>
            </a:ln>
          </p:spPr>
          <p:txBody>
            <a:bodyPr anchorCtr="0" anchor="ctr" bIns="47625" lIns="95250" spcFirstLastPara="1" rIns="95250" wrap="square" tIns="47625">
              <a:noAutofit/>
            </a:bodyPr>
            <a:lstStyle/>
            <a:p>
              <a:pPr indent="0" lvl="0" marL="0" marR="0" rtl="0" algn="ctr">
                <a:lnSpc>
                  <a:spcPct val="90000"/>
                </a:lnSpc>
                <a:spcBef>
                  <a:spcPts val="0"/>
                </a:spcBef>
                <a:spcAft>
                  <a:spcPts val="0"/>
                </a:spcAft>
                <a:buClr>
                  <a:srgbClr val="000000"/>
                </a:buClr>
                <a:buSzPts val="2500"/>
                <a:buFont typeface="Arial"/>
                <a:buNone/>
              </a:pPr>
              <a:r>
                <a:rPr b="0" i="0" lang="es-EC" sz="2500" u="none" cap="none" strike="noStrike">
                  <a:solidFill>
                    <a:schemeClr val="lt1"/>
                  </a:solidFill>
                  <a:latin typeface="Arial"/>
                  <a:ea typeface="Arial"/>
                  <a:cs typeface="Arial"/>
                  <a:sym typeface="Arial"/>
                </a:rPr>
                <a:t>5</a:t>
              </a:r>
              <a:endParaRPr b="0" i="0" sz="2500" u="none" cap="none" strike="noStrike">
                <a:solidFill>
                  <a:schemeClr val="lt1"/>
                </a:solidFill>
                <a:latin typeface="Arial"/>
                <a:ea typeface="Arial"/>
                <a:cs typeface="Arial"/>
                <a:sym typeface="Arial"/>
              </a:endParaRPr>
            </a:p>
          </p:txBody>
        </p:sp>
        <p:sp>
          <p:nvSpPr>
            <p:cNvPr id="294" name="Google Shape;294;p27"/>
            <p:cNvSpPr/>
            <p:nvPr/>
          </p:nvSpPr>
          <p:spPr>
            <a:xfrm rot="5400000">
              <a:off x="4217803" y="-96518"/>
              <a:ext cx="1680187" cy="5444904"/>
            </a:xfrm>
            <a:prstGeom prst="round2SameRect">
              <a:avLst>
                <a:gd fmla="val 16667" name="adj1"/>
                <a:gd fmla="val 0" name="adj2"/>
              </a:avLst>
            </a:pr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7"/>
            <p:cNvSpPr txBox="1"/>
            <p:nvPr/>
          </p:nvSpPr>
          <p:spPr>
            <a:xfrm>
              <a:off x="2335445" y="1867860"/>
              <a:ext cx="5362884" cy="1516147"/>
            </a:xfrm>
            <a:prstGeom prst="rect">
              <a:avLst/>
            </a:prstGeom>
            <a:noFill/>
            <a:ln>
              <a:noFill/>
            </a:ln>
          </p:spPr>
          <p:txBody>
            <a:bodyPr anchorCtr="0" anchor="ctr" bIns="123825" lIns="247650" spcFirstLastPara="1" rIns="247650" wrap="square" tIns="123825">
              <a:noAutofit/>
            </a:bodyPr>
            <a:lstStyle/>
            <a:p>
              <a:pPr indent="-184150" lvl="1" marL="171450" marR="0" rtl="0" algn="just">
                <a:lnSpc>
                  <a:spcPct val="90000"/>
                </a:lnSpc>
                <a:spcBef>
                  <a:spcPts val="0"/>
                </a:spcBef>
                <a:spcAft>
                  <a:spcPts val="0"/>
                </a:spcAft>
                <a:buClr>
                  <a:srgbClr val="2F6CD6"/>
                </a:buClr>
                <a:buSzPts val="1800"/>
                <a:buFont typeface="Arial"/>
                <a:buChar char="•"/>
              </a:pPr>
              <a:r>
                <a:rPr b="0" i="0" lang="es-EC" sz="1800" u="none" cap="none" strike="noStrike">
                  <a:solidFill>
                    <a:srgbClr val="2F6CD6"/>
                  </a:solidFill>
                  <a:latin typeface="Arial"/>
                  <a:ea typeface="Arial"/>
                  <a:cs typeface="Arial"/>
                  <a:sym typeface="Arial"/>
                </a:rPr>
                <a:t>Generar productos y servicios de calidad para ser referentes de las tecnologías de la información y comunicación en la institución.</a:t>
              </a:r>
              <a:endParaRPr b="0" i="0" sz="1800" u="none" cap="none" strike="noStrike">
                <a:solidFill>
                  <a:srgbClr val="2F6CD6"/>
                </a:solidFill>
                <a:latin typeface="Arial"/>
                <a:ea typeface="Arial"/>
                <a:cs typeface="Arial"/>
                <a:sym typeface="Arial"/>
              </a:endParaRPr>
            </a:p>
          </p:txBody>
        </p:sp>
        <p:sp>
          <p:nvSpPr>
            <p:cNvPr id="296" name="Google Shape;296;p27"/>
            <p:cNvSpPr/>
            <p:nvPr/>
          </p:nvSpPr>
          <p:spPr>
            <a:xfrm>
              <a:off x="683178" y="1984553"/>
              <a:ext cx="1652266" cy="1282760"/>
            </a:xfrm>
            <a:prstGeom prst="roundRect">
              <a:avLst>
                <a:gd fmla="val 16667"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7"/>
            <p:cNvSpPr txBox="1"/>
            <p:nvPr/>
          </p:nvSpPr>
          <p:spPr>
            <a:xfrm>
              <a:off x="745797" y="2047172"/>
              <a:ext cx="1527028" cy="1157522"/>
            </a:xfrm>
            <a:prstGeom prst="rect">
              <a:avLst/>
            </a:prstGeom>
            <a:noFill/>
            <a:ln>
              <a:noFill/>
            </a:ln>
          </p:spPr>
          <p:txBody>
            <a:bodyPr anchorCtr="0" anchor="ctr" bIns="47625" lIns="95250" spcFirstLastPara="1" rIns="95250" wrap="square" tIns="47625">
              <a:noAutofit/>
            </a:bodyPr>
            <a:lstStyle/>
            <a:p>
              <a:pPr indent="0" lvl="0" marL="0" marR="0" rtl="0" algn="ctr">
                <a:lnSpc>
                  <a:spcPct val="90000"/>
                </a:lnSpc>
                <a:spcBef>
                  <a:spcPts val="0"/>
                </a:spcBef>
                <a:spcAft>
                  <a:spcPts val="0"/>
                </a:spcAft>
                <a:buClr>
                  <a:srgbClr val="000000"/>
                </a:buClr>
                <a:buSzPts val="2500"/>
                <a:buFont typeface="Arial"/>
                <a:buNone/>
              </a:pPr>
              <a:r>
                <a:rPr b="0" i="0" lang="es-EC" sz="2500" u="none" cap="none" strike="noStrike">
                  <a:solidFill>
                    <a:schemeClr val="lt1"/>
                  </a:solidFill>
                  <a:latin typeface="Arial"/>
                  <a:ea typeface="Arial"/>
                  <a:cs typeface="Arial"/>
                  <a:sym typeface="Arial"/>
                </a:rPr>
                <a:t>6</a:t>
              </a:r>
              <a:endParaRPr b="0" i="0" sz="2500" u="none" cap="none" strike="noStrike">
                <a:solidFill>
                  <a:schemeClr val="lt1"/>
                </a:solidFill>
                <a:latin typeface="Arial"/>
                <a:ea typeface="Arial"/>
                <a:cs typeface="Arial"/>
                <a:sym typeface="Arial"/>
              </a:endParaRPr>
            </a:p>
          </p:txBody>
        </p:sp>
        <p:sp>
          <p:nvSpPr>
            <p:cNvPr id="298" name="Google Shape;298;p27"/>
            <p:cNvSpPr/>
            <p:nvPr/>
          </p:nvSpPr>
          <p:spPr>
            <a:xfrm rot="5400000">
              <a:off x="4261938" y="1688681"/>
              <a:ext cx="1680187" cy="5444904"/>
            </a:xfrm>
            <a:prstGeom prst="round2SameRect">
              <a:avLst>
                <a:gd fmla="val 16667" name="adj1"/>
                <a:gd fmla="val 0" name="adj2"/>
              </a:avLst>
            </a:pr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7"/>
            <p:cNvSpPr txBox="1"/>
            <p:nvPr/>
          </p:nvSpPr>
          <p:spPr>
            <a:xfrm>
              <a:off x="2379580" y="3653059"/>
              <a:ext cx="5362884" cy="1516147"/>
            </a:xfrm>
            <a:prstGeom prst="rect">
              <a:avLst/>
            </a:prstGeom>
            <a:noFill/>
            <a:ln>
              <a:noFill/>
            </a:ln>
          </p:spPr>
          <p:txBody>
            <a:bodyPr anchorCtr="0" anchor="ctr" bIns="123825" lIns="247650" spcFirstLastPara="1" rIns="247650" wrap="square" tIns="123825">
              <a:noAutofit/>
            </a:bodyPr>
            <a:lstStyle/>
            <a:p>
              <a:pPr indent="-184150" lvl="1" marL="171450" marR="0" rtl="0" algn="just">
                <a:lnSpc>
                  <a:spcPct val="90000"/>
                </a:lnSpc>
                <a:spcBef>
                  <a:spcPts val="0"/>
                </a:spcBef>
                <a:spcAft>
                  <a:spcPts val="0"/>
                </a:spcAft>
                <a:buClr>
                  <a:srgbClr val="2F6CD6"/>
                </a:buClr>
                <a:buSzPts val="1800"/>
                <a:buFont typeface="Arial"/>
                <a:buChar char="•"/>
              </a:pPr>
              <a:r>
                <a:rPr b="0" i="0" lang="es-EC" sz="1800" u="none" cap="none" strike="noStrike">
                  <a:solidFill>
                    <a:srgbClr val="2F6CD6"/>
                  </a:solidFill>
                  <a:latin typeface="Arial"/>
                  <a:ea typeface="Arial"/>
                  <a:cs typeface="Arial"/>
                  <a:sym typeface="Arial"/>
                </a:rPr>
                <a:t>Incrementar la calidad en la gestión de servicios tecnológicos y las capacidades del talento humano, sustentado en un desarrollo consciente y sostenible.</a:t>
              </a:r>
              <a:endParaRPr b="0" i="0" sz="1800" u="none" cap="none" strike="noStrike">
                <a:solidFill>
                  <a:srgbClr val="2F6CD6"/>
                </a:solidFill>
                <a:latin typeface="Arial"/>
                <a:ea typeface="Arial"/>
                <a:cs typeface="Arial"/>
                <a:sym typeface="Arial"/>
              </a:endParaRPr>
            </a:p>
          </p:txBody>
        </p:sp>
        <p:sp>
          <p:nvSpPr>
            <p:cNvPr id="300" name="Google Shape;300;p27"/>
            <p:cNvSpPr/>
            <p:nvPr/>
          </p:nvSpPr>
          <p:spPr>
            <a:xfrm>
              <a:off x="683178" y="3859706"/>
              <a:ext cx="1696400" cy="1102854"/>
            </a:xfrm>
            <a:prstGeom prst="roundRect">
              <a:avLst>
                <a:gd fmla="val 16667"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7"/>
            <p:cNvSpPr txBox="1"/>
            <p:nvPr/>
          </p:nvSpPr>
          <p:spPr>
            <a:xfrm>
              <a:off x="737015" y="3913543"/>
              <a:ext cx="1588726" cy="995180"/>
            </a:xfrm>
            <a:prstGeom prst="rect">
              <a:avLst/>
            </a:prstGeom>
            <a:noFill/>
            <a:ln>
              <a:noFill/>
            </a:ln>
          </p:spPr>
          <p:txBody>
            <a:bodyPr anchorCtr="0" anchor="ctr" bIns="47625" lIns="95250" spcFirstLastPara="1" rIns="95250" wrap="square" tIns="47625">
              <a:noAutofit/>
            </a:bodyPr>
            <a:lstStyle/>
            <a:p>
              <a:pPr indent="0" lvl="0" marL="0" marR="0" rtl="0" algn="ctr">
                <a:lnSpc>
                  <a:spcPct val="90000"/>
                </a:lnSpc>
                <a:spcBef>
                  <a:spcPts val="0"/>
                </a:spcBef>
                <a:spcAft>
                  <a:spcPts val="0"/>
                </a:spcAft>
                <a:buClr>
                  <a:srgbClr val="000000"/>
                </a:buClr>
                <a:buSzPts val="2500"/>
                <a:buFont typeface="Arial"/>
                <a:buNone/>
              </a:pPr>
              <a:r>
                <a:rPr b="0" i="0" lang="es-EC" sz="2500" u="none" cap="none" strike="noStrike">
                  <a:solidFill>
                    <a:schemeClr val="lt1"/>
                  </a:solidFill>
                  <a:latin typeface="Arial"/>
                  <a:ea typeface="Arial"/>
                  <a:cs typeface="Arial"/>
                  <a:sym typeface="Arial"/>
                </a:rPr>
                <a:t>7</a:t>
              </a:r>
              <a:endParaRPr b="0" i="0" sz="25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3400">
        <p14:reveal dir="l"/>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28"/>
          <p:cNvPicPr preferRelativeResize="0"/>
          <p:nvPr/>
        </p:nvPicPr>
        <p:blipFill rotWithShape="1">
          <a:blip r:embed="rId3">
            <a:alphaModFix/>
          </a:blip>
          <a:srcRect b="0" l="0" r="0" t="0"/>
          <a:stretch/>
        </p:blipFill>
        <p:spPr>
          <a:xfrm>
            <a:off x="211100" y="870388"/>
            <a:ext cx="11534272" cy="5449450"/>
          </a:xfrm>
          <a:prstGeom prst="rect">
            <a:avLst/>
          </a:prstGeom>
          <a:noFill/>
          <a:ln>
            <a:noFill/>
          </a:ln>
        </p:spPr>
      </p:pic>
      <p:pic>
        <p:nvPicPr>
          <p:cNvPr id="308" name="Google Shape;308;p28"/>
          <p:cNvPicPr preferRelativeResize="0"/>
          <p:nvPr/>
        </p:nvPicPr>
        <p:blipFill rotWithShape="1">
          <a:blip r:embed="rId4">
            <a:alphaModFix/>
          </a:blip>
          <a:srcRect b="0" l="0" r="0" t="0"/>
          <a:stretch/>
        </p:blipFill>
        <p:spPr>
          <a:xfrm>
            <a:off x="471053" y="6250542"/>
            <a:ext cx="11014366" cy="651248"/>
          </a:xfrm>
          <a:prstGeom prst="rect">
            <a:avLst/>
          </a:prstGeom>
          <a:noFill/>
          <a:ln>
            <a:noFill/>
          </a:ln>
        </p:spPr>
      </p:pic>
      <p:sp>
        <p:nvSpPr>
          <p:cNvPr id="309" name="Google Shape;309;p28"/>
          <p:cNvSpPr/>
          <p:nvPr/>
        </p:nvSpPr>
        <p:spPr>
          <a:xfrm>
            <a:off x="0" y="385025"/>
            <a:ext cx="1179094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400" u="none" cap="none" strike="noStrike">
                <a:solidFill>
                  <a:srgbClr val="001F5F"/>
                </a:solidFill>
                <a:latin typeface="Arial Rounded"/>
                <a:ea typeface="Arial Rounded"/>
                <a:cs typeface="Arial Rounded"/>
                <a:sym typeface="Arial Rounded"/>
              </a:rPr>
              <a:t>ALINEACIÓN AL OBJETIVO DEL PLAN ESTRATÉGICO INSTITUCIONAL</a:t>
            </a:r>
            <a:endParaRPr b="1" i="0" sz="2400" u="none" cap="none" strike="noStrike">
              <a:solidFill>
                <a:srgbClr val="2F5496"/>
              </a:solidFill>
              <a:latin typeface="Arial"/>
              <a:ea typeface="Arial"/>
              <a:cs typeface="Arial"/>
              <a:sym typeface="Arial"/>
            </a:endParaRPr>
          </a:p>
        </p:txBody>
      </p:sp>
      <p:sp>
        <p:nvSpPr>
          <p:cNvPr id="310" name="Google Shape;310;p28"/>
          <p:cNvSpPr/>
          <p:nvPr/>
        </p:nvSpPr>
        <p:spPr>
          <a:xfrm>
            <a:off x="2177298" y="3209730"/>
            <a:ext cx="7837403" cy="286232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6000" u="none" cap="none" strike="noStrike">
                <a:solidFill>
                  <a:srgbClr val="262626"/>
                </a:solidFill>
                <a:latin typeface="Arial"/>
                <a:ea typeface="Arial"/>
                <a:cs typeface="Arial"/>
                <a:sym typeface="Arial"/>
              </a:rPr>
              <a:t>INCREMENTAR LAS </a:t>
            </a:r>
            <a:endParaRPr/>
          </a:p>
          <a:p>
            <a:pPr indent="0" lvl="0" marL="0" marR="0" rtl="0" algn="ctr">
              <a:lnSpc>
                <a:spcPct val="100000"/>
              </a:lnSpc>
              <a:spcBef>
                <a:spcPts val="0"/>
              </a:spcBef>
              <a:spcAft>
                <a:spcPts val="0"/>
              </a:spcAft>
              <a:buNone/>
            </a:pPr>
            <a:r>
              <a:rPr b="1" i="0" lang="es-EC" sz="6000" u="none" cap="none" strike="noStrike">
                <a:solidFill>
                  <a:srgbClr val="262626"/>
                </a:solidFill>
                <a:latin typeface="Arial"/>
                <a:ea typeface="Arial"/>
                <a:cs typeface="Arial"/>
                <a:sym typeface="Arial"/>
              </a:rPr>
              <a:t>CAPACIDADES</a:t>
            </a:r>
            <a:endParaRPr/>
          </a:p>
          <a:p>
            <a:pPr indent="0" lvl="0" marL="0" marR="0" rtl="0" algn="ctr">
              <a:lnSpc>
                <a:spcPct val="100000"/>
              </a:lnSpc>
              <a:spcBef>
                <a:spcPts val="0"/>
              </a:spcBef>
              <a:spcAft>
                <a:spcPts val="0"/>
              </a:spcAft>
              <a:buNone/>
            </a:pPr>
            <a:r>
              <a:rPr b="1" i="0" lang="es-EC" sz="6000" u="none" cap="none" strike="noStrike">
                <a:solidFill>
                  <a:srgbClr val="262626"/>
                </a:solidFill>
                <a:latin typeface="Arial"/>
                <a:ea typeface="Arial"/>
                <a:cs typeface="Arial"/>
                <a:sym typeface="Arial"/>
              </a:rPr>
              <a:t> INSTITUCIONALES</a:t>
            </a:r>
            <a:endParaRPr b="1" i="0" sz="6000" u="none" cap="none" strike="noStrike">
              <a:solidFill>
                <a:srgbClr val="262626"/>
              </a:solidFill>
              <a:latin typeface="Arial"/>
              <a:ea typeface="Arial"/>
              <a:cs typeface="Arial"/>
              <a:sym typeface="Arial"/>
            </a:endParaRPr>
          </a:p>
        </p:txBody>
      </p:sp>
      <p:sp>
        <p:nvSpPr>
          <p:cNvPr id="311" name="Google Shape;311;p28"/>
          <p:cNvSpPr/>
          <p:nvPr/>
        </p:nvSpPr>
        <p:spPr>
          <a:xfrm>
            <a:off x="2032000" y="719666"/>
            <a:ext cx="8128000" cy="5418667"/>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0" lvl="0" marL="0" rtl="0" algn="l">
              <a:spcBef>
                <a:spcPts val="0"/>
              </a:spcBef>
              <a:spcAft>
                <a:spcPts val="0"/>
              </a:spcAft>
              <a:buNone/>
            </a:pPr>
            <a:r>
              <a:t/>
            </a:r>
            <a:endParaRPr>
              <a:solidFill>
                <a:schemeClr val="lt1"/>
              </a:solidFill>
            </a:endParaRPr>
          </a:p>
        </p:txBody>
      </p:sp>
      <p:pic>
        <p:nvPicPr>
          <p:cNvPr id="312" name="Google Shape;312;p28"/>
          <p:cNvPicPr preferRelativeResize="0"/>
          <p:nvPr/>
        </p:nvPicPr>
        <p:blipFill rotWithShape="1">
          <a:blip r:embed="rId5">
            <a:alphaModFix/>
          </a:blip>
          <a:srcRect b="0" l="0" r="0" t="0"/>
          <a:stretch/>
        </p:blipFill>
        <p:spPr>
          <a:xfrm>
            <a:off x="401053" y="958899"/>
            <a:ext cx="2562320" cy="1921740"/>
          </a:xfrm>
          <a:prstGeom prst="ellipse">
            <a:avLst/>
          </a:prstGeom>
          <a:noFill/>
          <a:ln>
            <a:noFill/>
          </a:ln>
        </p:spPr>
      </p:pic>
      <p:pic>
        <p:nvPicPr>
          <p:cNvPr id="313" name="Google Shape;313;p28"/>
          <p:cNvPicPr preferRelativeResize="0"/>
          <p:nvPr/>
        </p:nvPicPr>
        <p:blipFill rotWithShape="1">
          <a:blip r:embed="rId6">
            <a:alphaModFix/>
          </a:blip>
          <a:srcRect b="0" l="0" r="0" t="0"/>
          <a:stretch/>
        </p:blipFill>
        <p:spPr>
          <a:xfrm>
            <a:off x="2835034" y="989858"/>
            <a:ext cx="2562321" cy="1923921"/>
          </a:xfrm>
          <a:prstGeom prst="ellipse">
            <a:avLst/>
          </a:prstGeom>
          <a:noFill/>
          <a:ln>
            <a:noFill/>
          </a:ln>
        </p:spPr>
      </p:pic>
      <p:pic>
        <p:nvPicPr>
          <p:cNvPr id="314" name="Google Shape;314;p28"/>
          <p:cNvPicPr preferRelativeResize="0"/>
          <p:nvPr/>
        </p:nvPicPr>
        <p:blipFill rotWithShape="1">
          <a:blip r:embed="rId7">
            <a:alphaModFix/>
          </a:blip>
          <a:srcRect b="0" l="0" r="0" t="0"/>
          <a:stretch/>
        </p:blipFill>
        <p:spPr>
          <a:xfrm>
            <a:off x="5397355" y="1079005"/>
            <a:ext cx="3103333" cy="1745625"/>
          </a:xfrm>
          <a:prstGeom prst="ellipse">
            <a:avLst/>
          </a:prstGeom>
          <a:noFill/>
          <a:ln>
            <a:noFill/>
          </a:ln>
        </p:spPr>
      </p:pic>
      <p:pic>
        <p:nvPicPr>
          <p:cNvPr id="315" name="Google Shape;315;p28"/>
          <p:cNvPicPr preferRelativeResize="0"/>
          <p:nvPr/>
        </p:nvPicPr>
        <p:blipFill rotWithShape="1">
          <a:blip r:embed="rId8">
            <a:alphaModFix/>
          </a:blip>
          <a:srcRect b="0" l="0" r="0" t="0"/>
          <a:stretch/>
        </p:blipFill>
        <p:spPr>
          <a:xfrm>
            <a:off x="8657728" y="870387"/>
            <a:ext cx="2827691" cy="2162860"/>
          </a:xfrm>
          <a:prstGeom prst="ellipse">
            <a:avLst/>
          </a:prstGeom>
          <a:noFill/>
          <a:ln>
            <a:noFill/>
          </a:ln>
        </p:spPr>
      </p:pic>
    </p:spTree>
  </p:cSld>
  <p:clrMapOvr>
    <a:masterClrMapping/>
  </p:clrMapOvr>
  <mc:AlternateContent>
    <mc:Choice Requires="p14">
      <p:transition spd="slow" p14:dur="3400">
        <p14:reveal dir="l"/>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29"/>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322" name="Google Shape;322;p29"/>
          <p:cNvSpPr/>
          <p:nvPr/>
        </p:nvSpPr>
        <p:spPr>
          <a:xfrm>
            <a:off x="82762" y="2853905"/>
            <a:ext cx="11790947" cy="86177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5000" u="none" cap="none" strike="noStrike">
                <a:solidFill>
                  <a:srgbClr val="001F5F"/>
                </a:solidFill>
                <a:latin typeface="Arial Rounded"/>
                <a:ea typeface="Arial Rounded"/>
                <a:cs typeface="Arial Rounded"/>
                <a:sym typeface="Arial Rounded"/>
              </a:rPr>
              <a:t>Objetivo Operativo</a:t>
            </a:r>
            <a:endParaRPr b="1" i="0" sz="5000" u="none" cap="none" strike="noStrike">
              <a:solidFill>
                <a:srgbClr val="2F549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id="328" name="Google Shape;328;p30"/>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329" name="Google Shape;329;p30"/>
          <p:cNvSpPr/>
          <p:nvPr/>
        </p:nvSpPr>
        <p:spPr>
          <a:xfrm>
            <a:off x="0" y="207348"/>
            <a:ext cx="4069080"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000" u="none" cap="none" strike="noStrike">
                <a:solidFill>
                  <a:srgbClr val="001F5F"/>
                </a:solidFill>
                <a:latin typeface="Arial Rounded"/>
                <a:ea typeface="Arial Rounded"/>
                <a:cs typeface="Arial Rounded"/>
                <a:sym typeface="Arial Rounded"/>
              </a:rPr>
              <a:t>OBJETIVO OPERATIVO</a:t>
            </a:r>
            <a:endParaRPr b="1" i="0" sz="2000" u="none" cap="none" strike="noStrike">
              <a:solidFill>
                <a:srgbClr val="2F5496"/>
              </a:solidFill>
              <a:latin typeface="Arial"/>
              <a:ea typeface="Arial"/>
              <a:cs typeface="Arial"/>
              <a:sym typeface="Arial"/>
            </a:endParaRPr>
          </a:p>
        </p:txBody>
      </p:sp>
      <p:sp>
        <p:nvSpPr>
          <p:cNvPr id="330" name="Google Shape;330;p30"/>
          <p:cNvSpPr/>
          <p:nvPr/>
        </p:nvSpPr>
        <p:spPr>
          <a:xfrm>
            <a:off x="235526" y="607458"/>
            <a:ext cx="11720947" cy="120032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i="0" lang="es-EC" sz="1800" u="none" cap="none" strike="noStrike">
                <a:solidFill>
                  <a:srgbClr val="001F5F"/>
                </a:solidFill>
                <a:latin typeface="Arial Rounded"/>
                <a:ea typeface="Arial Rounded"/>
                <a:cs typeface="Arial Rounded"/>
                <a:sym typeface="Arial Rounded"/>
              </a:rPr>
              <a:t>Incrementar la prestación de sistemas y servicios tecnológicos de calidad a nivel nacional MEDIANTE la automatización de procesos institucionales, aplicación de controles de seguridad informática, soporte y mantenimiento del equipamiento tecnológico, disponibilidad de la infraestructura tecnológica y mejoramiento del capital intelectual del talento humano.</a:t>
            </a:r>
            <a:endParaRPr/>
          </a:p>
        </p:txBody>
      </p:sp>
      <p:pic>
        <p:nvPicPr>
          <p:cNvPr id="331" name="Google Shape;331;p30"/>
          <p:cNvPicPr preferRelativeResize="0"/>
          <p:nvPr/>
        </p:nvPicPr>
        <p:blipFill rotWithShape="1">
          <a:blip r:embed="rId4">
            <a:alphaModFix/>
          </a:blip>
          <a:srcRect b="0" l="0" r="0" t="0"/>
          <a:stretch/>
        </p:blipFill>
        <p:spPr>
          <a:xfrm>
            <a:off x="471053" y="2017597"/>
            <a:ext cx="11014365" cy="4315909"/>
          </a:xfrm>
          <a:prstGeom prst="rect">
            <a:avLst/>
          </a:prstGeom>
          <a:noFill/>
          <a:ln>
            <a:noFill/>
          </a:ln>
        </p:spPr>
      </p:pic>
    </p:spTree>
  </p:cSld>
  <p:clrMapOvr>
    <a:masterClrMapping/>
  </p:clrMapOvr>
  <mc:AlternateContent>
    <mc:Choice Requires="p14">
      <p:transition spd="slow" p14:dur="3400">
        <p14:reveal dir="l"/>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31"/>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338" name="Google Shape;338;p31"/>
          <p:cNvSpPr/>
          <p:nvPr/>
        </p:nvSpPr>
        <p:spPr>
          <a:xfrm>
            <a:off x="401053" y="503717"/>
            <a:ext cx="11790947"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000" u="none" cap="none" strike="noStrike">
                <a:solidFill>
                  <a:srgbClr val="2F5496"/>
                </a:solidFill>
                <a:latin typeface="Arial"/>
                <a:ea typeface="Arial"/>
                <a:cs typeface="Arial"/>
                <a:sym typeface="Arial"/>
              </a:rPr>
              <a:t>PLANES, PROYECTOS Y ACCIONES DE FORTALECIMIENTO TECNOLÓGICO </a:t>
            </a:r>
            <a:endParaRPr/>
          </a:p>
          <a:p>
            <a:pPr indent="0" lvl="0" marL="0" marR="0" rtl="0" algn="ctr">
              <a:lnSpc>
                <a:spcPct val="100000"/>
              </a:lnSpc>
              <a:spcBef>
                <a:spcPts val="0"/>
              </a:spcBef>
              <a:spcAft>
                <a:spcPts val="0"/>
              </a:spcAft>
              <a:buNone/>
            </a:pPr>
            <a:r>
              <a:rPr b="1" i="0" lang="es-EC" sz="2000" u="none" cap="none" strike="noStrike">
                <a:solidFill>
                  <a:srgbClr val="2F5496"/>
                </a:solidFill>
                <a:latin typeface="Arial"/>
                <a:ea typeface="Arial"/>
                <a:cs typeface="Arial"/>
                <a:sym typeface="Arial"/>
              </a:rPr>
              <a:t>PROPUESTOS</a:t>
            </a:r>
            <a:endParaRPr b="1" i="0" sz="2000" u="none" cap="none" strike="noStrike">
              <a:solidFill>
                <a:srgbClr val="2F5496"/>
              </a:solidFill>
              <a:latin typeface="Arial"/>
              <a:ea typeface="Arial"/>
              <a:cs typeface="Arial"/>
              <a:sym typeface="Arial"/>
            </a:endParaRPr>
          </a:p>
        </p:txBody>
      </p:sp>
      <p:sp>
        <p:nvSpPr>
          <p:cNvPr id="339" name="Google Shape;339;p31"/>
          <p:cNvSpPr/>
          <p:nvPr/>
        </p:nvSpPr>
        <p:spPr>
          <a:xfrm>
            <a:off x="235162" y="1337525"/>
            <a:ext cx="11790947" cy="5016758"/>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2F5496"/>
              </a:buClr>
              <a:buSzPts val="2000"/>
              <a:buFont typeface="Noto Sans Symbols"/>
              <a:buChar char="✔"/>
            </a:pPr>
            <a:r>
              <a:rPr b="0" i="0" lang="es-EC" sz="2000" u="none" cap="none" strike="noStrike">
                <a:solidFill>
                  <a:srgbClr val="2F5496"/>
                </a:solidFill>
                <a:latin typeface="Arial"/>
                <a:ea typeface="Arial"/>
                <a:cs typeface="Arial"/>
                <a:sym typeface="Arial"/>
              </a:rPr>
              <a:t>IMPLEMENTAR EL SERVICIO DE LA PLATAFORMA DE CORREO ELECTRÓNICO INSTITUCIONAL.</a:t>
            </a:r>
            <a:endParaRPr/>
          </a:p>
          <a:p>
            <a:pPr indent="-215900" lvl="0" marL="342900" marR="0" rtl="0" algn="just">
              <a:lnSpc>
                <a:spcPct val="100000"/>
              </a:lnSpc>
              <a:spcBef>
                <a:spcPts val="0"/>
              </a:spcBef>
              <a:spcAft>
                <a:spcPts val="0"/>
              </a:spcAft>
              <a:buClr>
                <a:srgbClr val="2F5496"/>
              </a:buClr>
              <a:buSzPts val="2000"/>
              <a:buFont typeface="Noto Sans Symbols"/>
              <a:buNone/>
            </a:pPr>
            <a:r>
              <a:t/>
            </a:r>
            <a:endParaRPr b="0" i="0" sz="2000" u="none" cap="none" strike="noStrike">
              <a:solidFill>
                <a:srgbClr val="2F5496"/>
              </a:solidFill>
              <a:latin typeface="Arial"/>
              <a:ea typeface="Arial"/>
              <a:cs typeface="Arial"/>
              <a:sym typeface="Arial"/>
            </a:endParaRPr>
          </a:p>
          <a:p>
            <a:pPr indent="-342900" lvl="0" marL="342900" marR="0" rtl="0" algn="just">
              <a:lnSpc>
                <a:spcPct val="100000"/>
              </a:lnSpc>
              <a:spcBef>
                <a:spcPts val="0"/>
              </a:spcBef>
              <a:spcAft>
                <a:spcPts val="0"/>
              </a:spcAft>
              <a:buClr>
                <a:srgbClr val="2F5496"/>
              </a:buClr>
              <a:buSzPts val="2000"/>
              <a:buFont typeface="Noto Sans Symbols"/>
              <a:buChar char="✔"/>
            </a:pPr>
            <a:r>
              <a:rPr b="0" i="0" lang="es-EC" sz="2000" u="none" cap="none" strike="noStrike">
                <a:solidFill>
                  <a:srgbClr val="2F5496"/>
                </a:solidFill>
                <a:latin typeface="Arial"/>
                <a:ea typeface="Arial"/>
                <a:cs typeface="Arial"/>
                <a:sym typeface="Arial"/>
              </a:rPr>
              <a:t>IMPLEMENTAR EL PLAN DE MANTENIMIENTO PARA LOS EQUIPOS TERMINALES DE RADIOCOMUNICACIÓN EN LA DIRECCIÓN NACIONAL DE TECNOLOGÍAS DE LA INFORMACIÓN Y COMUNICACIÓN.</a:t>
            </a:r>
            <a:endParaRPr/>
          </a:p>
          <a:p>
            <a:pPr indent="-215900" lvl="0" marL="342900" marR="0" rtl="0" algn="just">
              <a:lnSpc>
                <a:spcPct val="100000"/>
              </a:lnSpc>
              <a:spcBef>
                <a:spcPts val="0"/>
              </a:spcBef>
              <a:spcAft>
                <a:spcPts val="0"/>
              </a:spcAft>
              <a:buClr>
                <a:srgbClr val="2F5496"/>
              </a:buClr>
              <a:buSzPts val="2000"/>
              <a:buFont typeface="Noto Sans Symbols"/>
              <a:buNone/>
            </a:pPr>
            <a:r>
              <a:t/>
            </a:r>
            <a:endParaRPr b="0" i="0" sz="2000" u="none" cap="none" strike="noStrike">
              <a:solidFill>
                <a:srgbClr val="2F5496"/>
              </a:solidFill>
              <a:latin typeface="Arial"/>
              <a:ea typeface="Arial"/>
              <a:cs typeface="Arial"/>
              <a:sym typeface="Arial"/>
            </a:endParaRPr>
          </a:p>
          <a:p>
            <a:pPr indent="-342900" lvl="0" marL="342900" marR="0" rtl="0" algn="just">
              <a:lnSpc>
                <a:spcPct val="100000"/>
              </a:lnSpc>
              <a:spcBef>
                <a:spcPts val="0"/>
              </a:spcBef>
              <a:spcAft>
                <a:spcPts val="0"/>
              </a:spcAft>
              <a:buClr>
                <a:srgbClr val="2F5496"/>
              </a:buClr>
              <a:buSzPts val="2000"/>
              <a:buFont typeface="Noto Sans Symbols"/>
              <a:buChar char="✔"/>
            </a:pPr>
            <a:r>
              <a:rPr b="0" i="0" lang="es-EC" sz="2000" u="none" cap="none" strike="noStrike">
                <a:solidFill>
                  <a:srgbClr val="2F5496"/>
                </a:solidFill>
                <a:latin typeface="Arial"/>
                <a:ea typeface="Arial"/>
                <a:cs typeface="Arial"/>
                <a:sym typeface="Arial"/>
              </a:rPr>
              <a:t>REINGENIERÍA DE SOFTWARE DEL MÓDULO DE “RECURSOS HUMANOS” DEL SISTEMA SIIPNE 3W, PARA MEJORAR SU SEGURIDAD Y ESCALABILIDAD.</a:t>
            </a:r>
            <a:endParaRPr/>
          </a:p>
          <a:p>
            <a:pPr indent="-215900" lvl="0" marL="342900" marR="0" rtl="0" algn="just">
              <a:lnSpc>
                <a:spcPct val="100000"/>
              </a:lnSpc>
              <a:spcBef>
                <a:spcPts val="0"/>
              </a:spcBef>
              <a:spcAft>
                <a:spcPts val="0"/>
              </a:spcAft>
              <a:buClr>
                <a:srgbClr val="2F5496"/>
              </a:buClr>
              <a:buSzPts val="2000"/>
              <a:buFont typeface="Noto Sans Symbols"/>
              <a:buNone/>
            </a:pPr>
            <a:r>
              <a:t/>
            </a:r>
            <a:endParaRPr b="0" i="0" sz="2000" u="none" cap="none" strike="noStrike">
              <a:solidFill>
                <a:srgbClr val="2F5496"/>
              </a:solidFill>
              <a:latin typeface="Arial"/>
              <a:ea typeface="Arial"/>
              <a:cs typeface="Arial"/>
              <a:sym typeface="Arial"/>
            </a:endParaRPr>
          </a:p>
          <a:p>
            <a:pPr indent="-342900" lvl="0" marL="342900" marR="0" rtl="0" algn="just">
              <a:lnSpc>
                <a:spcPct val="100000"/>
              </a:lnSpc>
              <a:spcBef>
                <a:spcPts val="0"/>
              </a:spcBef>
              <a:spcAft>
                <a:spcPts val="0"/>
              </a:spcAft>
              <a:buClr>
                <a:srgbClr val="2F5496"/>
              </a:buClr>
              <a:buSzPts val="2000"/>
              <a:buFont typeface="Noto Sans Symbols"/>
              <a:buChar char="✔"/>
            </a:pPr>
            <a:r>
              <a:rPr b="0" i="0" lang="es-EC" sz="2000" u="none" cap="none" strike="noStrike">
                <a:solidFill>
                  <a:srgbClr val="2F5496"/>
                </a:solidFill>
                <a:latin typeface="Arial"/>
                <a:ea typeface="Arial"/>
                <a:cs typeface="Arial"/>
                <a:sym typeface="Arial"/>
              </a:rPr>
              <a:t>IDENTIFICAR Y MITIGAR LAS VULNERABILIDADES Y AMENAZAS DEL SISTEMA INFORMÁTICO INTEGRADO DE LA POLICÍA NACIONAL, SIIPNE 3W</a:t>
            </a:r>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2F5496"/>
              </a:solidFill>
              <a:latin typeface="Arial"/>
              <a:ea typeface="Arial"/>
              <a:cs typeface="Arial"/>
              <a:sym typeface="Arial"/>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2F5496"/>
              </a:solidFill>
              <a:latin typeface="Arial"/>
              <a:ea typeface="Arial"/>
              <a:cs typeface="Arial"/>
              <a:sym typeface="Arial"/>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2F5496"/>
              </a:solidFill>
              <a:latin typeface="Arial"/>
              <a:ea typeface="Arial"/>
              <a:cs typeface="Arial"/>
              <a:sym typeface="Arial"/>
            </a:endParaRPr>
          </a:p>
          <a:p>
            <a:pPr indent="-215900" lvl="0" marL="342900" marR="0" rtl="0" algn="just">
              <a:lnSpc>
                <a:spcPct val="100000"/>
              </a:lnSpc>
              <a:spcBef>
                <a:spcPts val="0"/>
              </a:spcBef>
              <a:spcAft>
                <a:spcPts val="0"/>
              </a:spcAft>
              <a:buClr>
                <a:srgbClr val="000000"/>
              </a:buClr>
              <a:buSzPts val="2000"/>
              <a:buFont typeface="Noto Sans Symbols"/>
              <a:buNone/>
            </a:pPr>
            <a:r>
              <a:t/>
            </a:r>
            <a:endParaRPr b="1" i="0" sz="2000" u="none" cap="none" strike="noStrike">
              <a:solidFill>
                <a:srgbClr val="2F549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pic>
        <p:nvPicPr>
          <p:cNvPr id="345" name="Google Shape;345;p32"/>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346" name="Google Shape;346;p32"/>
          <p:cNvSpPr/>
          <p:nvPr/>
        </p:nvSpPr>
        <p:spPr>
          <a:xfrm>
            <a:off x="1509452" y="2788920"/>
            <a:ext cx="9975967" cy="86177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5000" u="none" cap="none" strike="noStrike">
                <a:solidFill>
                  <a:srgbClr val="2F5496"/>
                </a:solidFill>
                <a:latin typeface="Arial"/>
                <a:ea typeface="Arial"/>
                <a:cs typeface="Arial"/>
                <a:sym typeface="Arial"/>
              </a:rPr>
              <a:t>Ejecución de Presupuesto</a:t>
            </a:r>
            <a:endParaRPr b="1" i="0" sz="5000" u="none" cap="none" strike="noStrike">
              <a:solidFill>
                <a:srgbClr val="2F549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p33"/>
          <p:cNvPicPr preferRelativeResize="0"/>
          <p:nvPr/>
        </p:nvPicPr>
        <p:blipFill rotWithShape="1">
          <a:blip r:embed="rId3">
            <a:alphaModFix/>
          </a:blip>
          <a:srcRect b="0" l="0" r="0" t="0"/>
          <a:stretch/>
        </p:blipFill>
        <p:spPr>
          <a:xfrm>
            <a:off x="706581" y="4512541"/>
            <a:ext cx="2768599" cy="1738001"/>
          </a:xfrm>
          <a:prstGeom prst="rect">
            <a:avLst/>
          </a:prstGeom>
          <a:noFill/>
          <a:ln>
            <a:noFill/>
          </a:ln>
        </p:spPr>
      </p:pic>
      <p:sp>
        <p:nvSpPr>
          <p:cNvPr id="353" name="Google Shape;353;p33"/>
          <p:cNvSpPr/>
          <p:nvPr/>
        </p:nvSpPr>
        <p:spPr>
          <a:xfrm>
            <a:off x="4014568" y="119694"/>
            <a:ext cx="4281941"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000" u="none" cap="none" strike="noStrike">
                <a:solidFill>
                  <a:srgbClr val="376092"/>
                </a:solidFill>
                <a:latin typeface="Helvetica Neue"/>
                <a:ea typeface="Helvetica Neue"/>
                <a:cs typeface="Helvetica Neue"/>
                <a:sym typeface="Helvetica Neue"/>
              </a:rPr>
              <a:t>EJECUCIÓN DEL PRESUPUESTO</a:t>
            </a:r>
            <a:endParaRPr b="1" i="0" sz="1800" u="none" cap="none" strike="noStrike">
              <a:solidFill>
                <a:srgbClr val="1F3864"/>
              </a:solidFill>
              <a:latin typeface="Arial"/>
              <a:ea typeface="Arial"/>
              <a:cs typeface="Arial"/>
              <a:sym typeface="Arial"/>
            </a:endParaRPr>
          </a:p>
        </p:txBody>
      </p:sp>
      <p:pic>
        <p:nvPicPr>
          <p:cNvPr id="354" name="Google Shape;354;p33"/>
          <p:cNvPicPr preferRelativeResize="0"/>
          <p:nvPr/>
        </p:nvPicPr>
        <p:blipFill rotWithShape="1">
          <a:blip r:embed="rId4">
            <a:alphaModFix/>
          </a:blip>
          <a:srcRect b="0" l="0" r="0" t="0"/>
          <a:stretch/>
        </p:blipFill>
        <p:spPr>
          <a:xfrm>
            <a:off x="471053" y="6250542"/>
            <a:ext cx="11014366" cy="651248"/>
          </a:xfrm>
          <a:prstGeom prst="rect">
            <a:avLst/>
          </a:prstGeom>
          <a:noFill/>
          <a:ln>
            <a:noFill/>
          </a:ln>
        </p:spPr>
      </p:pic>
      <p:grpSp>
        <p:nvGrpSpPr>
          <p:cNvPr id="355" name="Google Shape;355;p33"/>
          <p:cNvGrpSpPr/>
          <p:nvPr/>
        </p:nvGrpSpPr>
        <p:grpSpPr>
          <a:xfrm>
            <a:off x="3520531" y="828000"/>
            <a:ext cx="5695329" cy="5488333"/>
            <a:chOff x="472531" y="1050"/>
            <a:chExt cx="5695329" cy="5488333"/>
          </a:xfrm>
        </p:grpSpPr>
        <p:sp>
          <p:nvSpPr>
            <p:cNvPr id="356" name="Google Shape;356;p33"/>
            <p:cNvSpPr/>
            <p:nvPr/>
          </p:nvSpPr>
          <p:spPr>
            <a:xfrm>
              <a:off x="1044030" y="681368"/>
              <a:ext cx="4552331" cy="4552331"/>
            </a:xfrm>
            <a:prstGeom prst="blockArc">
              <a:avLst>
                <a:gd fmla="val 11880000" name="adj1"/>
                <a:gd fmla="val 16200000" name="adj2"/>
                <a:gd fmla="val 4638" name="adj3"/>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3"/>
            <p:cNvSpPr/>
            <p:nvPr/>
          </p:nvSpPr>
          <p:spPr>
            <a:xfrm>
              <a:off x="1047387" y="670949"/>
              <a:ext cx="4552331" cy="4552331"/>
            </a:xfrm>
            <a:prstGeom prst="blockArc">
              <a:avLst>
                <a:gd fmla="val 7532457" name="adj1"/>
                <a:gd fmla="val 11863073" name="adj2"/>
                <a:gd fmla="val 4638" name="adj3"/>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3"/>
            <p:cNvSpPr/>
            <p:nvPr/>
          </p:nvSpPr>
          <p:spPr>
            <a:xfrm>
              <a:off x="1043946" y="668495"/>
              <a:ext cx="4552331" cy="4552331"/>
            </a:xfrm>
            <a:prstGeom prst="blockArc">
              <a:avLst>
                <a:gd fmla="val 3229322" name="adj1"/>
                <a:gd fmla="val 7525923" name="adj2"/>
                <a:gd fmla="val 4638" name="adj3"/>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3"/>
            <p:cNvSpPr/>
            <p:nvPr/>
          </p:nvSpPr>
          <p:spPr>
            <a:xfrm>
              <a:off x="1040659" y="670904"/>
              <a:ext cx="4552331" cy="4552331"/>
            </a:xfrm>
            <a:prstGeom prst="blockArc">
              <a:avLst>
                <a:gd fmla="val 20536999" name="adj1"/>
                <a:gd fmla="val 3223020" name="adj2"/>
                <a:gd fmla="val 4638" name="adj3"/>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3"/>
            <p:cNvSpPr/>
            <p:nvPr/>
          </p:nvSpPr>
          <p:spPr>
            <a:xfrm>
              <a:off x="1044030" y="681368"/>
              <a:ext cx="4552331" cy="4552331"/>
            </a:xfrm>
            <a:prstGeom prst="blockArc">
              <a:avLst>
                <a:gd fmla="val 16200000" name="adj1"/>
                <a:gd fmla="val 20520000" name="adj2"/>
                <a:gd fmla="val 4638" name="adj3"/>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3"/>
            <p:cNvSpPr/>
            <p:nvPr/>
          </p:nvSpPr>
          <p:spPr>
            <a:xfrm>
              <a:off x="2272907" y="1910246"/>
              <a:ext cx="2094577" cy="209457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3"/>
            <p:cNvSpPr txBox="1"/>
            <p:nvPr/>
          </p:nvSpPr>
          <p:spPr>
            <a:xfrm>
              <a:off x="2579651" y="2216990"/>
              <a:ext cx="1481089" cy="1481089"/>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rgbClr val="000000"/>
                </a:buClr>
                <a:buSzPts val="1500"/>
                <a:buFont typeface="Arial"/>
                <a:buNone/>
              </a:pPr>
              <a:r>
                <a:rPr b="0" i="0" lang="es-EC" sz="1500" u="none" cap="none" strike="noStrike">
                  <a:solidFill>
                    <a:schemeClr val="lt1"/>
                  </a:solidFill>
                  <a:latin typeface="Arial"/>
                  <a:ea typeface="Arial"/>
                  <a:cs typeface="Arial"/>
                  <a:sym typeface="Arial"/>
                </a:rPr>
                <a:t>PRESUPUESTO 2023</a:t>
              </a:r>
              <a:endParaRPr/>
            </a:p>
          </p:txBody>
        </p:sp>
        <p:sp>
          <p:nvSpPr>
            <p:cNvPr id="363" name="Google Shape;363;p33"/>
            <p:cNvSpPr/>
            <p:nvPr/>
          </p:nvSpPr>
          <p:spPr>
            <a:xfrm>
              <a:off x="2587094" y="1050"/>
              <a:ext cx="1466203" cy="1466203"/>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3"/>
            <p:cNvSpPr txBox="1"/>
            <p:nvPr/>
          </p:nvSpPr>
          <p:spPr>
            <a:xfrm>
              <a:off x="2801814" y="215770"/>
              <a:ext cx="1036763" cy="1036763"/>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Asignado</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$477.390,26 </a:t>
              </a:r>
              <a:endParaRPr/>
            </a:p>
          </p:txBody>
        </p:sp>
        <p:sp>
          <p:nvSpPr>
            <p:cNvPr id="365" name="Google Shape;365;p33"/>
            <p:cNvSpPr/>
            <p:nvPr/>
          </p:nvSpPr>
          <p:spPr>
            <a:xfrm>
              <a:off x="4701657" y="1537369"/>
              <a:ext cx="1466203" cy="1466203"/>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3"/>
            <p:cNvSpPr txBox="1"/>
            <p:nvPr/>
          </p:nvSpPr>
          <p:spPr>
            <a:xfrm>
              <a:off x="4916377" y="1752089"/>
              <a:ext cx="1036763" cy="1036763"/>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Modificado</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$ 92.326,03</a:t>
              </a:r>
              <a:endParaRPr b="0" i="0" sz="1400" u="none" cap="none" strike="noStrike">
                <a:solidFill>
                  <a:schemeClr val="lt1"/>
                </a:solidFill>
                <a:latin typeface="Arial"/>
                <a:ea typeface="Arial"/>
                <a:cs typeface="Arial"/>
                <a:sym typeface="Arial"/>
              </a:endParaRPr>
            </a:p>
          </p:txBody>
        </p:sp>
        <p:sp>
          <p:nvSpPr>
            <p:cNvPr id="367" name="Google Shape;367;p33"/>
            <p:cNvSpPr/>
            <p:nvPr/>
          </p:nvSpPr>
          <p:spPr>
            <a:xfrm>
              <a:off x="3899463" y="4006246"/>
              <a:ext cx="1466203" cy="1466203"/>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3"/>
            <p:cNvSpPr txBox="1"/>
            <p:nvPr/>
          </p:nvSpPr>
          <p:spPr>
            <a:xfrm>
              <a:off x="4114183" y="4220966"/>
              <a:ext cx="1036763" cy="1036763"/>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Vigente</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$385.064,23 </a:t>
              </a:r>
              <a:endParaRPr/>
            </a:p>
          </p:txBody>
        </p:sp>
        <p:sp>
          <p:nvSpPr>
            <p:cNvPr id="369" name="Google Shape;369;p33"/>
            <p:cNvSpPr/>
            <p:nvPr/>
          </p:nvSpPr>
          <p:spPr>
            <a:xfrm>
              <a:off x="1298033" y="4023180"/>
              <a:ext cx="1466203" cy="1466203"/>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3"/>
            <p:cNvSpPr txBox="1"/>
            <p:nvPr/>
          </p:nvSpPr>
          <p:spPr>
            <a:xfrm>
              <a:off x="1512753" y="4237900"/>
              <a:ext cx="1036763" cy="1036763"/>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Devengado</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$377.246,92</a:t>
              </a:r>
              <a:endParaRPr b="0" i="0" sz="1400" u="none" cap="none" strike="noStrike">
                <a:solidFill>
                  <a:schemeClr val="lt1"/>
                </a:solidFill>
                <a:latin typeface="Arial"/>
                <a:ea typeface="Arial"/>
                <a:cs typeface="Arial"/>
                <a:sym typeface="Arial"/>
              </a:endParaRPr>
            </a:p>
          </p:txBody>
        </p:sp>
        <p:sp>
          <p:nvSpPr>
            <p:cNvPr id="371" name="Google Shape;371;p33"/>
            <p:cNvSpPr/>
            <p:nvPr/>
          </p:nvSpPr>
          <p:spPr>
            <a:xfrm>
              <a:off x="472531" y="1537369"/>
              <a:ext cx="1466203" cy="1466203"/>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3"/>
            <p:cNvSpPr txBox="1"/>
            <p:nvPr/>
          </p:nvSpPr>
          <p:spPr>
            <a:xfrm>
              <a:off x="687251" y="1752089"/>
              <a:ext cx="1036763" cy="1036763"/>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Porcentaje Ejecutado</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97.97% </a:t>
              </a:r>
              <a:endParaRPr/>
            </a:p>
          </p:txBody>
        </p:sp>
      </p:grpSp>
    </p:spTree>
  </p:cSld>
  <p:clrMapOvr>
    <a:masterClrMapping/>
  </p:clrMapOvr>
  <mc:AlternateContent>
    <mc:Choice Requires="p14">
      <p:transition spd="slow" p14:dur="3400">
        <p14:reveal dir="l"/>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34"/>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379" name="Google Shape;379;p34"/>
          <p:cNvSpPr/>
          <p:nvPr/>
        </p:nvSpPr>
        <p:spPr>
          <a:xfrm>
            <a:off x="1509452" y="2788920"/>
            <a:ext cx="9975967" cy="86177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5000" u="none" cap="none" strike="noStrike">
                <a:solidFill>
                  <a:srgbClr val="2F5496"/>
                </a:solidFill>
                <a:latin typeface="Arial"/>
                <a:ea typeface="Arial"/>
                <a:cs typeface="Arial"/>
                <a:sym typeface="Arial"/>
              </a:rPr>
              <a:t>Presupuesto General </a:t>
            </a:r>
            <a:endParaRPr b="1" i="0" sz="5000" u="none" cap="none" strike="noStrike">
              <a:solidFill>
                <a:srgbClr val="2F549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p35"/>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grpSp>
        <p:nvGrpSpPr>
          <p:cNvPr id="386" name="Google Shape;386;p35"/>
          <p:cNvGrpSpPr/>
          <p:nvPr/>
        </p:nvGrpSpPr>
        <p:grpSpPr>
          <a:xfrm>
            <a:off x="2973665" y="169505"/>
            <a:ext cx="6341188" cy="6341188"/>
            <a:chOff x="2389465" y="4405"/>
            <a:chExt cx="6341188" cy="6341188"/>
          </a:xfrm>
        </p:grpSpPr>
        <p:sp>
          <p:nvSpPr>
            <p:cNvPr id="387" name="Google Shape;387;p35"/>
            <p:cNvSpPr/>
            <p:nvPr/>
          </p:nvSpPr>
          <p:spPr>
            <a:xfrm>
              <a:off x="4759172" y="2374112"/>
              <a:ext cx="1601775" cy="1601775"/>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5"/>
            <p:cNvSpPr txBox="1"/>
            <p:nvPr/>
          </p:nvSpPr>
          <p:spPr>
            <a:xfrm>
              <a:off x="4993747" y="2608687"/>
              <a:ext cx="1132625" cy="1132625"/>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Ejecución de indicadores 100%</a:t>
              </a:r>
              <a:endParaRPr/>
            </a:p>
            <a:p>
              <a:pPr indent="0" lvl="0" marL="0" marR="0" rtl="0" algn="ctr">
                <a:lnSpc>
                  <a:spcPct val="90000"/>
                </a:lnSpc>
                <a:spcBef>
                  <a:spcPts val="315"/>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Presupuesto </a:t>
              </a:r>
              <a:endParaRPr/>
            </a:p>
            <a:p>
              <a:pPr indent="0" lvl="0" marL="0" marR="0" rtl="0" algn="ctr">
                <a:lnSpc>
                  <a:spcPct val="90000"/>
                </a:lnSpc>
                <a:spcBef>
                  <a:spcPts val="315"/>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$477.390,26 </a:t>
              </a:r>
              <a:endParaRPr/>
            </a:p>
            <a:p>
              <a:pPr indent="0" lvl="0" marL="0" marR="0" rtl="0" algn="ctr">
                <a:lnSpc>
                  <a:spcPct val="90000"/>
                </a:lnSpc>
                <a:spcBef>
                  <a:spcPts val="315"/>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a:t>
              </a:r>
              <a:endParaRPr/>
            </a:p>
            <a:p>
              <a:pPr indent="0" lvl="0" marL="0" marR="0" rtl="0" algn="ctr">
                <a:lnSpc>
                  <a:spcPct val="90000"/>
                </a:lnSpc>
                <a:spcBef>
                  <a:spcPts val="315"/>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97,97%</a:t>
              </a:r>
              <a:endParaRPr/>
            </a:p>
            <a:p>
              <a:pPr indent="0" lvl="0" marL="0" marR="0" rtl="0" algn="ctr">
                <a:lnSpc>
                  <a:spcPct val="90000"/>
                </a:lnSpc>
                <a:spcBef>
                  <a:spcPts val="315"/>
                </a:spcBef>
                <a:spcAft>
                  <a:spcPts val="0"/>
                </a:spcAft>
                <a:buClr>
                  <a:srgbClr val="000000"/>
                </a:buClr>
                <a:buSzPts val="900"/>
                <a:buFont typeface="Arial"/>
                <a:buNone/>
              </a:pPr>
              <a:r>
                <a:t/>
              </a:r>
              <a:endParaRPr b="0" i="0" sz="900" u="none" cap="none" strike="noStrike">
                <a:solidFill>
                  <a:schemeClr val="lt1"/>
                </a:solidFill>
                <a:latin typeface="Arial"/>
                <a:ea typeface="Arial"/>
                <a:cs typeface="Arial"/>
                <a:sym typeface="Arial"/>
              </a:endParaRPr>
            </a:p>
          </p:txBody>
        </p:sp>
        <p:sp>
          <p:nvSpPr>
            <p:cNvPr id="389" name="Google Shape;389;p35"/>
            <p:cNvSpPr/>
            <p:nvPr/>
          </p:nvSpPr>
          <p:spPr>
            <a:xfrm rot="-5400000">
              <a:off x="5314111" y="1651677"/>
              <a:ext cx="491897" cy="544603"/>
            </a:xfrm>
            <a:prstGeom prs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5"/>
            <p:cNvSpPr txBox="1"/>
            <p:nvPr/>
          </p:nvSpPr>
          <p:spPr>
            <a:xfrm rot="-5400000">
              <a:off x="5387896" y="1834383"/>
              <a:ext cx="344328" cy="3267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91" name="Google Shape;391;p35"/>
            <p:cNvSpPr/>
            <p:nvPr/>
          </p:nvSpPr>
          <p:spPr>
            <a:xfrm>
              <a:off x="4839261" y="4405"/>
              <a:ext cx="1441597" cy="144159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5"/>
            <p:cNvSpPr txBox="1"/>
            <p:nvPr/>
          </p:nvSpPr>
          <p:spPr>
            <a:xfrm>
              <a:off x="5050378" y="215522"/>
              <a:ext cx="1019363" cy="1019363"/>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de audios de voz de las radiocomunicaciones de los servidores policiales.</a:t>
              </a:r>
              <a:endParaRPr b="0" i="0" sz="900" u="none" cap="none" strike="noStrike">
                <a:solidFill>
                  <a:schemeClr val="lt1"/>
                </a:solidFill>
                <a:latin typeface="Arial"/>
                <a:ea typeface="Arial"/>
                <a:cs typeface="Arial"/>
                <a:sym typeface="Arial"/>
              </a:endParaRPr>
            </a:p>
          </p:txBody>
        </p:sp>
        <p:sp>
          <p:nvSpPr>
            <p:cNvPr id="393" name="Google Shape;393;p35"/>
            <p:cNvSpPr/>
            <p:nvPr/>
          </p:nvSpPr>
          <p:spPr>
            <a:xfrm rot="-2700000">
              <a:off x="6198716" y="2018093"/>
              <a:ext cx="491897" cy="544603"/>
            </a:xfrm>
            <a:prstGeom prs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5"/>
            <p:cNvSpPr txBox="1"/>
            <p:nvPr/>
          </p:nvSpPr>
          <p:spPr>
            <a:xfrm rot="-2700000">
              <a:off x="6220327" y="2179188"/>
              <a:ext cx="344328" cy="3267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95" name="Google Shape;395;p35"/>
            <p:cNvSpPr/>
            <p:nvPr/>
          </p:nvSpPr>
          <p:spPr>
            <a:xfrm>
              <a:off x="6571528" y="721934"/>
              <a:ext cx="1441597" cy="144159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5"/>
            <p:cNvSpPr txBox="1"/>
            <p:nvPr/>
          </p:nvSpPr>
          <p:spPr>
            <a:xfrm>
              <a:off x="6782645" y="933051"/>
              <a:ext cx="1019363" cy="1019363"/>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de solicitudes de auditoría a los usuarios del Sistema Informático Integrado de la Policía Nacional</a:t>
              </a:r>
              <a:endParaRPr b="0" i="0" sz="900" u="none" cap="none" strike="noStrike">
                <a:solidFill>
                  <a:schemeClr val="lt1"/>
                </a:solidFill>
                <a:latin typeface="Arial"/>
                <a:ea typeface="Arial"/>
                <a:cs typeface="Arial"/>
                <a:sym typeface="Arial"/>
              </a:endParaRPr>
            </a:p>
          </p:txBody>
        </p:sp>
        <p:sp>
          <p:nvSpPr>
            <p:cNvPr id="397" name="Google Shape;397;p35"/>
            <p:cNvSpPr/>
            <p:nvPr/>
          </p:nvSpPr>
          <p:spPr>
            <a:xfrm>
              <a:off x="6565131" y="2902698"/>
              <a:ext cx="491897" cy="544603"/>
            </a:xfrm>
            <a:prstGeom prs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5"/>
            <p:cNvSpPr txBox="1"/>
            <p:nvPr/>
          </p:nvSpPr>
          <p:spPr>
            <a:xfrm>
              <a:off x="6565131" y="3011619"/>
              <a:ext cx="344328" cy="3267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99" name="Google Shape;399;p35"/>
            <p:cNvSpPr/>
            <p:nvPr/>
          </p:nvSpPr>
          <p:spPr>
            <a:xfrm>
              <a:off x="7289056" y="2454201"/>
              <a:ext cx="1441597" cy="144159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5"/>
            <p:cNvSpPr txBox="1"/>
            <p:nvPr/>
          </p:nvSpPr>
          <p:spPr>
            <a:xfrm>
              <a:off x="7500173" y="2665318"/>
              <a:ext cx="1019363" cy="1019363"/>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de mantenimiento de equipamiento tecnológico realizados</a:t>
              </a:r>
              <a:endParaRPr b="0" i="0" sz="900" u="none" cap="none" strike="noStrike">
                <a:solidFill>
                  <a:schemeClr val="lt1"/>
                </a:solidFill>
                <a:latin typeface="Arial"/>
                <a:ea typeface="Arial"/>
                <a:cs typeface="Arial"/>
                <a:sym typeface="Arial"/>
              </a:endParaRPr>
            </a:p>
          </p:txBody>
        </p:sp>
        <p:sp>
          <p:nvSpPr>
            <p:cNvPr id="401" name="Google Shape;401;p35"/>
            <p:cNvSpPr/>
            <p:nvPr/>
          </p:nvSpPr>
          <p:spPr>
            <a:xfrm rot="2700000">
              <a:off x="6198716" y="3787303"/>
              <a:ext cx="491897" cy="544603"/>
            </a:xfrm>
            <a:prstGeom prs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5"/>
            <p:cNvSpPr txBox="1"/>
            <p:nvPr/>
          </p:nvSpPr>
          <p:spPr>
            <a:xfrm rot="2700000">
              <a:off x="6220327" y="3844050"/>
              <a:ext cx="344328" cy="3267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03" name="Google Shape;403;p35"/>
            <p:cNvSpPr/>
            <p:nvPr/>
          </p:nvSpPr>
          <p:spPr>
            <a:xfrm>
              <a:off x="6571528" y="4186468"/>
              <a:ext cx="1441597" cy="144159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5"/>
            <p:cNvSpPr txBox="1"/>
            <p:nvPr/>
          </p:nvSpPr>
          <p:spPr>
            <a:xfrm>
              <a:off x="6782645" y="4397585"/>
              <a:ext cx="1019363" cy="1019363"/>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de desarrollos nuevos de software realizados</a:t>
              </a:r>
              <a:endParaRPr b="0" i="0" sz="900" u="none" cap="none" strike="noStrike">
                <a:solidFill>
                  <a:schemeClr val="lt1"/>
                </a:solidFill>
                <a:latin typeface="Arial"/>
                <a:ea typeface="Arial"/>
                <a:cs typeface="Arial"/>
                <a:sym typeface="Arial"/>
              </a:endParaRPr>
            </a:p>
          </p:txBody>
        </p:sp>
        <p:sp>
          <p:nvSpPr>
            <p:cNvPr id="405" name="Google Shape;405;p35"/>
            <p:cNvSpPr/>
            <p:nvPr/>
          </p:nvSpPr>
          <p:spPr>
            <a:xfrm rot="5400000">
              <a:off x="5314111" y="4153718"/>
              <a:ext cx="491897" cy="544603"/>
            </a:xfrm>
            <a:prstGeom prs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5"/>
            <p:cNvSpPr txBox="1"/>
            <p:nvPr/>
          </p:nvSpPr>
          <p:spPr>
            <a:xfrm rot="5400000">
              <a:off x="5387896" y="4188855"/>
              <a:ext cx="344328" cy="3267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07" name="Google Shape;407;p35"/>
            <p:cNvSpPr/>
            <p:nvPr/>
          </p:nvSpPr>
          <p:spPr>
            <a:xfrm>
              <a:off x="4839261" y="4903996"/>
              <a:ext cx="1441597" cy="144159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5"/>
            <p:cNvSpPr txBox="1"/>
            <p:nvPr/>
          </p:nvSpPr>
          <p:spPr>
            <a:xfrm>
              <a:off x="5050378" y="5115113"/>
              <a:ext cx="1019363" cy="1019363"/>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de ejecución de estudios y asesorías en Tecnologías de la Información y Comunicación</a:t>
              </a:r>
              <a:endParaRPr b="0" i="0" sz="900" u="none" cap="none" strike="noStrike">
                <a:solidFill>
                  <a:schemeClr val="lt1"/>
                </a:solidFill>
                <a:latin typeface="Arial"/>
                <a:ea typeface="Arial"/>
                <a:cs typeface="Arial"/>
                <a:sym typeface="Arial"/>
              </a:endParaRPr>
            </a:p>
          </p:txBody>
        </p:sp>
        <p:sp>
          <p:nvSpPr>
            <p:cNvPr id="409" name="Google Shape;409;p35"/>
            <p:cNvSpPr/>
            <p:nvPr/>
          </p:nvSpPr>
          <p:spPr>
            <a:xfrm rot="8100000">
              <a:off x="4429506" y="3787303"/>
              <a:ext cx="491897" cy="544603"/>
            </a:xfrm>
            <a:prstGeom prs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5"/>
            <p:cNvSpPr txBox="1"/>
            <p:nvPr/>
          </p:nvSpPr>
          <p:spPr>
            <a:xfrm rot="-2700000">
              <a:off x="4555464" y="3844050"/>
              <a:ext cx="344328" cy="3267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11" name="Google Shape;411;p35"/>
            <p:cNvSpPr/>
            <p:nvPr/>
          </p:nvSpPr>
          <p:spPr>
            <a:xfrm>
              <a:off x="3106994" y="4186468"/>
              <a:ext cx="1441597" cy="144159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5"/>
            <p:cNvSpPr txBox="1"/>
            <p:nvPr/>
          </p:nvSpPr>
          <p:spPr>
            <a:xfrm>
              <a:off x="3318111" y="4397585"/>
              <a:ext cx="1019363" cy="1019363"/>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de indisponibilidad de los sistemas y servicios tecnológicos del Data Center de la Policía Nacional</a:t>
              </a:r>
              <a:endParaRPr b="0" i="0" sz="900" u="none" cap="none" strike="noStrike">
                <a:solidFill>
                  <a:schemeClr val="lt1"/>
                </a:solidFill>
                <a:latin typeface="Arial"/>
                <a:ea typeface="Arial"/>
                <a:cs typeface="Arial"/>
                <a:sym typeface="Arial"/>
              </a:endParaRPr>
            </a:p>
          </p:txBody>
        </p:sp>
        <p:sp>
          <p:nvSpPr>
            <p:cNvPr id="413" name="Google Shape;413;p35"/>
            <p:cNvSpPr/>
            <p:nvPr/>
          </p:nvSpPr>
          <p:spPr>
            <a:xfrm rot="10800000">
              <a:off x="4063090" y="2902698"/>
              <a:ext cx="491897" cy="544603"/>
            </a:xfrm>
            <a:prstGeom prs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5"/>
            <p:cNvSpPr txBox="1"/>
            <p:nvPr/>
          </p:nvSpPr>
          <p:spPr>
            <a:xfrm>
              <a:off x="4210659" y="3011619"/>
              <a:ext cx="344328" cy="3267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15" name="Google Shape;415;p35"/>
            <p:cNvSpPr/>
            <p:nvPr/>
          </p:nvSpPr>
          <p:spPr>
            <a:xfrm>
              <a:off x="2389465" y="2454201"/>
              <a:ext cx="1441597" cy="144159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5"/>
            <p:cNvSpPr txBox="1"/>
            <p:nvPr/>
          </p:nvSpPr>
          <p:spPr>
            <a:xfrm>
              <a:off x="2600582" y="2665318"/>
              <a:ext cx="1019363" cy="1019363"/>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de mantenimientos evolutivos de softwares realizados</a:t>
              </a:r>
              <a:endParaRPr b="0" i="0" sz="900" u="none" cap="none" strike="noStrike">
                <a:solidFill>
                  <a:schemeClr val="lt1"/>
                </a:solidFill>
                <a:latin typeface="Arial"/>
                <a:ea typeface="Arial"/>
                <a:cs typeface="Arial"/>
                <a:sym typeface="Arial"/>
              </a:endParaRPr>
            </a:p>
          </p:txBody>
        </p:sp>
        <p:sp>
          <p:nvSpPr>
            <p:cNvPr id="417" name="Google Shape;417;p35"/>
            <p:cNvSpPr/>
            <p:nvPr/>
          </p:nvSpPr>
          <p:spPr>
            <a:xfrm rot="-8100000">
              <a:off x="4429506" y="2018093"/>
              <a:ext cx="491897" cy="544603"/>
            </a:xfrm>
            <a:prstGeom prs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5"/>
            <p:cNvSpPr txBox="1"/>
            <p:nvPr/>
          </p:nvSpPr>
          <p:spPr>
            <a:xfrm rot="2700000">
              <a:off x="4555464" y="2179188"/>
              <a:ext cx="344328" cy="3267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19" name="Google Shape;419;p35"/>
            <p:cNvSpPr/>
            <p:nvPr/>
          </p:nvSpPr>
          <p:spPr>
            <a:xfrm>
              <a:off x="3106994" y="721934"/>
              <a:ext cx="1441597" cy="1441597"/>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5"/>
            <p:cNvSpPr txBox="1"/>
            <p:nvPr/>
          </p:nvSpPr>
          <p:spPr>
            <a:xfrm>
              <a:off x="3318111" y="933051"/>
              <a:ext cx="1019363" cy="1019363"/>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900"/>
                <a:buFont typeface="Arial"/>
                <a:buNone/>
              </a:pPr>
              <a:r>
                <a:rPr b="0" i="0" lang="es-EC" sz="900" u="none" cap="none" strike="noStrike">
                  <a:solidFill>
                    <a:schemeClr val="lt1"/>
                  </a:solidFill>
                  <a:latin typeface="Arial"/>
                  <a:ea typeface="Arial"/>
                  <a:cs typeface="Arial"/>
                  <a:sym typeface="Arial"/>
                </a:rPr>
                <a:t>Porcentaje de sistematización de software incorporado al ambiente de producción</a:t>
              </a:r>
              <a:endParaRPr b="0" i="0" sz="900" u="none" cap="none" strike="noStrike">
                <a:solidFill>
                  <a:schemeClr val="lt1"/>
                </a:solidFill>
                <a:latin typeface="Arial"/>
                <a:ea typeface="Arial"/>
                <a:cs typeface="Arial"/>
                <a:sym typeface="Arial"/>
              </a:endParaRPr>
            </a:p>
          </p:txBody>
        </p:sp>
      </p:grpSp>
      <p:pic>
        <p:nvPicPr>
          <p:cNvPr id="421" name="Google Shape;421;p35"/>
          <p:cNvPicPr preferRelativeResize="0"/>
          <p:nvPr/>
        </p:nvPicPr>
        <p:blipFill rotWithShape="1">
          <a:blip r:embed="rId4">
            <a:alphaModFix/>
          </a:blip>
          <a:srcRect b="84342" l="0" r="0" t="0"/>
          <a:stretch/>
        </p:blipFill>
        <p:spPr>
          <a:xfrm>
            <a:off x="584200" y="5802474"/>
            <a:ext cx="3514271" cy="651248"/>
          </a:xfrm>
          <a:prstGeom prst="rect">
            <a:avLst/>
          </a:prstGeom>
          <a:noFill/>
          <a:ln>
            <a:noFill/>
          </a:ln>
        </p:spPr>
      </p:pic>
    </p:spTree>
  </p:cSld>
  <p:clrMapOvr>
    <a:masterClrMapping/>
  </p:clrMapOvr>
  <mc:AlternateContent>
    <mc:Choice Requires="p14">
      <p:transition spd="slow" p14:dur="3400">
        <p14:reveal dir="l"/>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pic>
        <p:nvPicPr>
          <p:cNvPr id="427" name="Google Shape;427;p36"/>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sp>
        <p:nvSpPr>
          <p:cNvPr id="428" name="Google Shape;428;p36"/>
          <p:cNvSpPr/>
          <p:nvPr/>
        </p:nvSpPr>
        <p:spPr>
          <a:xfrm>
            <a:off x="1509452" y="2573020"/>
            <a:ext cx="9975967" cy="16312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5000" u="none" cap="none" strike="noStrike">
                <a:solidFill>
                  <a:srgbClr val="2F5496"/>
                </a:solidFill>
                <a:latin typeface="Arial"/>
                <a:ea typeface="Arial"/>
                <a:cs typeface="Arial"/>
                <a:sym typeface="Arial"/>
              </a:rPr>
              <a:t>Procesos de Contratación Pública</a:t>
            </a:r>
            <a:endParaRPr b="1" i="0" sz="5000" u="none" cap="none" strike="noStrike">
              <a:solidFill>
                <a:srgbClr val="2F549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id="434" name="Google Shape;434;p37"/>
          <p:cNvPicPr preferRelativeResize="0"/>
          <p:nvPr/>
        </p:nvPicPr>
        <p:blipFill rotWithShape="1">
          <a:blip r:embed="rId3">
            <a:alphaModFix/>
          </a:blip>
          <a:srcRect b="0" l="0" r="0" t="0"/>
          <a:stretch/>
        </p:blipFill>
        <p:spPr>
          <a:xfrm>
            <a:off x="564558" y="4046326"/>
            <a:ext cx="4340352" cy="2529840"/>
          </a:xfrm>
          <a:prstGeom prst="rect">
            <a:avLst/>
          </a:prstGeom>
          <a:noFill/>
          <a:ln>
            <a:noFill/>
          </a:ln>
        </p:spPr>
      </p:pic>
      <p:sp>
        <p:nvSpPr>
          <p:cNvPr id="435" name="Google Shape;435;p37"/>
          <p:cNvSpPr/>
          <p:nvPr/>
        </p:nvSpPr>
        <p:spPr>
          <a:xfrm>
            <a:off x="4414523" y="119694"/>
            <a:ext cx="3482042"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000" u="none" cap="none" strike="noStrike">
                <a:solidFill>
                  <a:srgbClr val="376092"/>
                </a:solidFill>
                <a:latin typeface="Helvetica Neue"/>
                <a:ea typeface="Helvetica Neue"/>
                <a:cs typeface="Helvetica Neue"/>
                <a:sym typeface="Helvetica Neue"/>
              </a:rPr>
              <a:t>CONTRATACIÓN PÚBLICA</a:t>
            </a:r>
            <a:endParaRPr b="1" i="0" sz="1800" u="none" cap="none" strike="noStrike">
              <a:solidFill>
                <a:srgbClr val="1F3864"/>
              </a:solidFill>
              <a:latin typeface="Arial"/>
              <a:ea typeface="Arial"/>
              <a:cs typeface="Arial"/>
              <a:sym typeface="Arial"/>
            </a:endParaRPr>
          </a:p>
        </p:txBody>
      </p:sp>
      <p:pic>
        <p:nvPicPr>
          <p:cNvPr id="436" name="Google Shape;436;p37"/>
          <p:cNvPicPr preferRelativeResize="0"/>
          <p:nvPr/>
        </p:nvPicPr>
        <p:blipFill rotWithShape="1">
          <a:blip r:embed="rId4">
            <a:alphaModFix/>
          </a:blip>
          <a:srcRect b="0" l="0" r="0" t="0"/>
          <a:stretch/>
        </p:blipFill>
        <p:spPr>
          <a:xfrm>
            <a:off x="471053" y="6250542"/>
            <a:ext cx="11014366" cy="651248"/>
          </a:xfrm>
          <a:prstGeom prst="rect">
            <a:avLst/>
          </a:prstGeom>
          <a:noFill/>
          <a:ln>
            <a:noFill/>
          </a:ln>
        </p:spPr>
      </p:pic>
      <p:grpSp>
        <p:nvGrpSpPr>
          <p:cNvPr id="437" name="Google Shape;437;p37"/>
          <p:cNvGrpSpPr/>
          <p:nvPr/>
        </p:nvGrpSpPr>
        <p:grpSpPr>
          <a:xfrm>
            <a:off x="2380027" y="675849"/>
            <a:ext cx="7263759" cy="5398229"/>
            <a:chOff x="1338463" y="10"/>
            <a:chExt cx="7263759" cy="5398229"/>
          </a:xfrm>
        </p:grpSpPr>
        <p:sp>
          <p:nvSpPr>
            <p:cNvPr id="438" name="Google Shape;438;p37"/>
            <p:cNvSpPr/>
            <p:nvPr/>
          </p:nvSpPr>
          <p:spPr>
            <a:xfrm>
              <a:off x="4195621" y="2019204"/>
              <a:ext cx="1492390" cy="1492390"/>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7"/>
            <p:cNvSpPr txBox="1"/>
            <p:nvPr/>
          </p:nvSpPr>
          <p:spPr>
            <a:xfrm>
              <a:off x="4414176" y="2237759"/>
              <a:ext cx="1055280" cy="1055280"/>
            </a:xfrm>
            <a:prstGeom prst="rect">
              <a:avLst/>
            </a:prstGeom>
            <a:noFill/>
            <a:ln>
              <a:noFill/>
            </a:ln>
          </p:spPr>
          <p:txBody>
            <a:bodyPr anchorCtr="0" anchor="ctr" bIns="10150" lIns="10150" spcFirstLastPara="1" rIns="10150" wrap="square" tIns="10150">
              <a:noAutofit/>
            </a:bodyPr>
            <a:lstStyle/>
            <a:p>
              <a:pPr indent="0" lvl="0" marL="0" marR="0" rtl="0" algn="ctr">
                <a:lnSpc>
                  <a:spcPct val="90000"/>
                </a:lnSpc>
                <a:spcBef>
                  <a:spcPts val="0"/>
                </a:spcBef>
                <a:spcAft>
                  <a:spcPts val="0"/>
                </a:spcAft>
                <a:buClr>
                  <a:srgbClr val="000000"/>
                </a:buClr>
                <a:buSzPts val="1600"/>
                <a:buFont typeface="Arial"/>
                <a:buNone/>
              </a:pPr>
              <a:r>
                <a:rPr b="0" i="0" lang="es-EC" sz="1600" u="none" cap="none" strike="noStrike">
                  <a:solidFill>
                    <a:schemeClr val="lt1"/>
                  </a:solidFill>
                  <a:latin typeface="Arial"/>
                  <a:ea typeface="Arial"/>
                  <a:cs typeface="Arial"/>
                  <a:sym typeface="Arial"/>
                </a:rPr>
                <a:t>Procesos ejecutados 2023</a:t>
              </a:r>
              <a:endParaRPr b="0" i="0" sz="1600" u="none" cap="none" strike="noStrike">
                <a:solidFill>
                  <a:schemeClr val="lt1"/>
                </a:solidFill>
                <a:latin typeface="Arial"/>
                <a:ea typeface="Arial"/>
                <a:cs typeface="Arial"/>
                <a:sym typeface="Arial"/>
              </a:endParaRPr>
            </a:p>
          </p:txBody>
        </p:sp>
        <p:sp>
          <p:nvSpPr>
            <p:cNvPr id="440" name="Google Shape;440;p37"/>
            <p:cNvSpPr/>
            <p:nvPr/>
          </p:nvSpPr>
          <p:spPr>
            <a:xfrm rot="-5474447">
              <a:off x="4656347" y="1742234"/>
              <a:ext cx="527206" cy="27207"/>
            </a:xfrm>
            <a:custGeom>
              <a:rect b="b" l="l" r="r" t="t"/>
              <a:pathLst>
                <a:path extrusionOk="0" h="120000" w="120000">
                  <a:moveTo>
                    <a:pt x="0" y="59998"/>
                  </a:moveTo>
                  <a:lnTo>
                    <a:pt x="120000" y="59998"/>
                  </a:lnTo>
                </a:path>
              </a:pathLst>
            </a:custGeom>
            <a:noFill/>
            <a:ln cap="flat" cmpd="sng" w="25400">
              <a:solidFill>
                <a:srgbClr val="3542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7"/>
            <p:cNvSpPr txBox="1"/>
            <p:nvPr/>
          </p:nvSpPr>
          <p:spPr>
            <a:xfrm rot="5325553">
              <a:off x="4906770" y="1742658"/>
              <a:ext cx="26360" cy="2636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442" name="Google Shape;442;p37"/>
            <p:cNvSpPr/>
            <p:nvPr/>
          </p:nvSpPr>
          <p:spPr>
            <a:xfrm>
              <a:off x="3929632" y="10"/>
              <a:ext cx="1936899" cy="1492390"/>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7"/>
            <p:cNvSpPr txBox="1"/>
            <p:nvPr/>
          </p:nvSpPr>
          <p:spPr>
            <a:xfrm>
              <a:off x="4213284" y="140352"/>
              <a:ext cx="1369500" cy="105540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Ínfima cuantía</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11 </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a:t>
              </a:r>
              <a:r>
                <a:rPr lang="es-EC">
                  <a:solidFill>
                    <a:schemeClr val="lt1"/>
                  </a:solidFill>
                </a:rPr>
                <a:t>44.160,41</a:t>
              </a:r>
              <a:endParaRPr/>
            </a:p>
          </p:txBody>
        </p:sp>
        <p:sp>
          <p:nvSpPr>
            <p:cNvPr id="444" name="Google Shape;444;p37"/>
            <p:cNvSpPr/>
            <p:nvPr/>
          </p:nvSpPr>
          <p:spPr>
            <a:xfrm rot="-72628">
              <a:off x="5687744" y="2726517"/>
              <a:ext cx="900892" cy="27207"/>
            </a:xfrm>
            <a:custGeom>
              <a:rect b="b" l="l" r="r" t="t"/>
              <a:pathLst>
                <a:path extrusionOk="0" h="120000" w="120000">
                  <a:moveTo>
                    <a:pt x="0" y="59998"/>
                  </a:moveTo>
                  <a:lnTo>
                    <a:pt x="120000" y="59998"/>
                  </a:lnTo>
                </a:path>
              </a:pathLst>
            </a:custGeom>
            <a:noFill/>
            <a:ln cap="flat" cmpd="sng" w="25400">
              <a:solidFill>
                <a:srgbClr val="3542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7"/>
            <p:cNvSpPr txBox="1"/>
            <p:nvPr/>
          </p:nvSpPr>
          <p:spPr>
            <a:xfrm rot="-72628">
              <a:off x="6115668" y="2717598"/>
              <a:ext cx="45044" cy="45044"/>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446" name="Google Shape;446;p37"/>
            <p:cNvSpPr/>
            <p:nvPr/>
          </p:nvSpPr>
          <p:spPr>
            <a:xfrm>
              <a:off x="6588315" y="1694679"/>
              <a:ext cx="2013907" cy="2029308"/>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7"/>
            <p:cNvSpPr txBox="1"/>
            <p:nvPr/>
          </p:nvSpPr>
          <p:spPr>
            <a:xfrm>
              <a:off x="6883245" y="1991864"/>
              <a:ext cx="1424047" cy="1434938"/>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Subasta inversa electrónica</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6</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$1</a:t>
              </a:r>
              <a:r>
                <a:rPr lang="es-EC">
                  <a:solidFill>
                    <a:schemeClr val="lt1"/>
                  </a:solidFill>
                </a:rPr>
                <a:t>49.163,11</a:t>
              </a:r>
              <a:endParaRPr b="0" i="0" sz="1400" u="none" cap="none" strike="noStrike">
                <a:solidFill>
                  <a:schemeClr val="lt1"/>
                </a:solidFill>
                <a:latin typeface="Arial"/>
                <a:ea typeface="Arial"/>
                <a:cs typeface="Arial"/>
                <a:sym typeface="Arial"/>
              </a:endParaRPr>
            </a:p>
          </p:txBody>
        </p:sp>
        <p:sp>
          <p:nvSpPr>
            <p:cNvPr id="448" name="Google Shape;448;p37"/>
            <p:cNvSpPr/>
            <p:nvPr/>
          </p:nvSpPr>
          <p:spPr>
            <a:xfrm rot="5400000">
              <a:off x="4744689" y="3695118"/>
              <a:ext cx="394253" cy="27207"/>
            </a:xfrm>
            <a:custGeom>
              <a:rect b="b" l="l" r="r" t="t"/>
              <a:pathLst>
                <a:path extrusionOk="0" h="120000" w="120000">
                  <a:moveTo>
                    <a:pt x="0" y="59998"/>
                  </a:moveTo>
                  <a:lnTo>
                    <a:pt x="120000" y="59998"/>
                  </a:lnTo>
                </a:path>
              </a:pathLst>
            </a:custGeom>
            <a:noFill/>
            <a:ln cap="flat" cmpd="sng" w="25400">
              <a:solidFill>
                <a:srgbClr val="3542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7"/>
            <p:cNvSpPr txBox="1"/>
            <p:nvPr/>
          </p:nvSpPr>
          <p:spPr>
            <a:xfrm rot="5400000">
              <a:off x="4931960" y="3698866"/>
              <a:ext cx="19712" cy="19712"/>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450" name="Google Shape;450;p37"/>
            <p:cNvSpPr/>
            <p:nvPr/>
          </p:nvSpPr>
          <p:spPr>
            <a:xfrm>
              <a:off x="3905164" y="3905849"/>
              <a:ext cx="2073304" cy="1492390"/>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7"/>
            <p:cNvSpPr txBox="1"/>
            <p:nvPr/>
          </p:nvSpPr>
          <p:spPr>
            <a:xfrm>
              <a:off x="4208792" y="4124404"/>
              <a:ext cx="1466048" cy="105528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Catálogo electrónico</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1</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$21.114,72</a:t>
              </a:r>
              <a:endParaRPr/>
            </a:p>
            <a:p>
              <a:pPr indent="0" lvl="0" marL="0" marR="0" rtl="0" algn="ctr">
                <a:lnSpc>
                  <a:spcPct val="90000"/>
                </a:lnSpc>
                <a:spcBef>
                  <a:spcPts val="49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2" name="Google Shape;452;p37"/>
            <p:cNvSpPr/>
            <p:nvPr/>
          </p:nvSpPr>
          <p:spPr>
            <a:xfrm rot="-10776099">
              <a:off x="3372915" y="2743748"/>
              <a:ext cx="822733" cy="27207"/>
            </a:xfrm>
            <a:custGeom>
              <a:rect b="b" l="l" r="r" t="t"/>
              <a:pathLst>
                <a:path extrusionOk="0" h="120000" w="120000">
                  <a:moveTo>
                    <a:pt x="0" y="59998"/>
                  </a:moveTo>
                  <a:lnTo>
                    <a:pt x="120000" y="59998"/>
                  </a:lnTo>
                </a:path>
              </a:pathLst>
            </a:custGeom>
            <a:noFill/>
            <a:ln cap="flat" cmpd="sng" w="25400">
              <a:solidFill>
                <a:srgbClr val="3542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7"/>
            <p:cNvSpPr txBox="1"/>
            <p:nvPr/>
          </p:nvSpPr>
          <p:spPr>
            <a:xfrm rot="23901">
              <a:off x="3763713" y="2736783"/>
              <a:ext cx="41136" cy="41136"/>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454" name="Google Shape;454;p37"/>
            <p:cNvSpPr/>
            <p:nvPr/>
          </p:nvSpPr>
          <p:spPr>
            <a:xfrm>
              <a:off x="1338463" y="1748808"/>
              <a:ext cx="2034487" cy="1997222"/>
            </a:xfrm>
            <a:prstGeom prst="ellipse">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7"/>
            <p:cNvSpPr txBox="1"/>
            <p:nvPr/>
          </p:nvSpPr>
          <p:spPr>
            <a:xfrm>
              <a:off x="1636407" y="2041294"/>
              <a:ext cx="1438599" cy="141225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Menor cuantía bienes/servicios/obras</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2 </a:t>
              </a:r>
              <a:endParaRPr/>
            </a:p>
            <a:p>
              <a:pPr indent="0" lvl="0" marL="0" marR="0" rtl="0" algn="ctr">
                <a:lnSpc>
                  <a:spcPct val="90000"/>
                </a:lnSpc>
                <a:spcBef>
                  <a:spcPts val="490"/>
                </a:spcBef>
                <a:spcAft>
                  <a:spcPts val="0"/>
                </a:spcAft>
                <a:buClr>
                  <a:srgbClr val="000000"/>
                </a:buClr>
                <a:buSzPts val="1400"/>
                <a:buFont typeface="Arial"/>
                <a:buNone/>
              </a:pPr>
              <a:r>
                <a:rPr b="0" i="0" lang="es-EC" sz="1400" u="none" cap="none" strike="noStrike">
                  <a:solidFill>
                    <a:schemeClr val="lt1"/>
                  </a:solidFill>
                  <a:latin typeface="Arial"/>
                  <a:ea typeface="Arial"/>
                  <a:cs typeface="Arial"/>
                  <a:sym typeface="Arial"/>
                </a:rPr>
                <a:t>$3</a:t>
              </a:r>
              <a:r>
                <a:rPr lang="es-EC">
                  <a:solidFill>
                    <a:schemeClr val="lt1"/>
                  </a:solidFill>
                </a:rPr>
                <a:t>4.118,04</a:t>
              </a:r>
              <a:endParaRPr b="0" i="0" sz="14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3400">
        <p14:reveal dir="l"/>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38"/>
          <p:cNvPicPr preferRelativeResize="0"/>
          <p:nvPr/>
        </p:nvPicPr>
        <p:blipFill rotWithShape="1">
          <a:blip r:embed="rId3">
            <a:alphaModFix/>
          </a:blip>
          <a:srcRect b="0" l="0" r="0" t="0"/>
          <a:stretch/>
        </p:blipFill>
        <p:spPr>
          <a:xfrm>
            <a:off x="4063998" y="1320800"/>
            <a:ext cx="7971367" cy="5314245"/>
          </a:xfrm>
          <a:prstGeom prst="rect">
            <a:avLst/>
          </a:prstGeom>
          <a:noFill/>
          <a:ln>
            <a:noFill/>
          </a:ln>
        </p:spPr>
      </p:pic>
      <p:sp>
        <p:nvSpPr>
          <p:cNvPr id="462" name="Google Shape;462;p38"/>
          <p:cNvSpPr/>
          <p:nvPr/>
        </p:nvSpPr>
        <p:spPr>
          <a:xfrm>
            <a:off x="981247" y="636161"/>
            <a:ext cx="2068195"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2000" u="none" cap="none" strike="noStrike">
                <a:solidFill>
                  <a:srgbClr val="376092"/>
                </a:solidFill>
                <a:latin typeface="Helvetica Neue"/>
                <a:ea typeface="Helvetica Neue"/>
                <a:cs typeface="Helvetica Neue"/>
                <a:sym typeface="Helvetica Neue"/>
              </a:rPr>
              <a:t>PENSAMIENTO</a:t>
            </a:r>
            <a:endParaRPr b="1" i="0" sz="1800" u="none" cap="none" strike="noStrike">
              <a:solidFill>
                <a:srgbClr val="1F3864"/>
              </a:solidFill>
              <a:latin typeface="Arial"/>
              <a:ea typeface="Arial"/>
              <a:cs typeface="Arial"/>
              <a:sym typeface="Arial"/>
            </a:endParaRPr>
          </a:p>
        </p:txBody>
      </p:sp>
      <p:sp>
        <p:nvSpPr>
          <p:cNvPr id="463" name="Google Shape;463;p38"/>
          <p:cNvSpPr txBox="1"/>
          <p:nvPr/>
        </p:nvSpPr>
        <p:spPr>
          <a:xfrm>
            <a:off x="349643" y="1200858"/>
            <a:ext cx="68664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C" sz="3000" u="none" cap="none" strike="noStrike">
                <a:solidFill>
                  <a:srgbClr val="2F6CD6"/>
                </a:solidFill>
                <a:latin typeface="Roboto Condensed"/>
                <a:ea typeface="Roboto Condensed"/>
                <a:cs typeface="Roboto Condensed"/>
                <a:sym typeface="Roboto Condensed"/>
              </a:rPr>
              <a:t>“Las grandes oportunidades nacen de haber sabido aprovechar las pequeñas”. </a:t>
            </a:r>
            <a:endParaRPr>
              <a:solidFill>
                <a:srgbClr val="2F6CD6"/>
              </a:solidFill>
            </a:endParaRPr>
          </a:p>
          <a:p>
            <a:pPr indent="0" lvl="0" marL="0" marR="0" rtl="0" algn="ctr">
              <a:lnSpc>
                <a:spcPct val="100000"/>
              </a:lnSpc>
              <a:spcBef>
                <a:spcPts val="0"/>
              </a:spcBef>
              <a:spcAft>
                <a:spcPts val="0"/>
              </a:spcAft>
              <a:buNone/>
            </a:pPr>
            <a:r>
              <a:rPr b="0" i="0" lang="es-EC" sz="3000" u="none" cap="none" strike="noStrike">
                <a:solidFill>
                  <a:srgbClr val="2F6CD6"/>
                </a:solidFill>
                <a:latin typeface="Roboto Condensed"/>
                <a:ea typeface="Roboto Condensed"/>
                <a:cs typeface="Roboto Condensed"/>
                <a:sym typeface="Roboto Condensed"/>
              </a:rPr>
              <a:t>Bill Gates, cofundador de la empresa de software Microsoft</a:t>
            </a:r>
            <a:endParaRPr b="0" i="0" sz="3000" u="none" cap="none" strike="noStrike">
              <a:solidFill>
                <a:srgbClr val="2F6CD6"/>
              </a:solidFill>
              <a:latin typeface="Arial"/>
              <a:ea typeface="Arial"/>
              <a:cs typeface="Arial"/>
              <a:sym typeface="Arial"/>
            </a:endParaRPr>
          </a:p>
        </p:txBody>
      </p:sp>
    </p:spTree>
  </p:cSld>
  <p:clrMapOvr>
    <a:masterClrMapping/>
  </p:clrMapOvr>
  <mc:AlternateContent>
    <mc:Choice Requires="p14">
      <p:transition spd="slow" p14:dur="3400">
        <p14:reveal dir="l"/>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39"/>
          <p:cNvSpPr txBox="1"/>
          <p:nvPr/>
        </p:nvSpPr>
        <p:spPr>
          <a:xfrm>
            <a:off x="1573669" y="3535637"/>
            <a:ext cx="8809200" cy="1477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es-EC" sz="3000" u="none" cap="none" strike="noStrike">
                <a:solidFill>
                  <a:srgbClr val="263F81"/>
                </a:solidFill>
                <a:latin typeface="Helvetica Neue"/>
                <a:ea typeface="Helvetica Neue"/>
                <a:cs typeface="Helvetica Neue"/>
                <a:sym typeface="Helvetica Neue"/>
              </a:rPr>
              <a:t>DIRECCIÓN NACIONAL DE TECNOLOGÍAS DE LA INFORMACIÓN Y COMUNICACIÓN MUCHAS GRACIA</a:t>
            </a:r>
            <a:r>
              <a:rPr b="1" lang="es-EC" sz="3000">
                <a:solidFill>
                  <a:srgbClr val="263F81"/>
                </a:solidFill>
                <a:latin typeface="Helvetica Neue"/>
                <a:ea typeface="Helvetica Neue"/>
                <a:cs typeface="Helvetica Neue"/>
                <a:sym typeface="Helvetica Neue"/>
              </a:rPr>
              <a:t>S…</a:t>
            </a:r>
            <a:endParaRPr/>
          </a:p>
        </p:txBody>
      </p:sp>
      <p:pic>
        <p:nvPicPr>
          <p:cNvPr id="469" name="Google Shape;469;p39"/>
          <p:cNvPicPr preferRelativeResize="0"/>
          <p:nvPr/>
        </p:nvPicPr>
        <p:blipFill rotWithShape="1">
          <a:blip r:embed="rId3">
            <a:alphaModFix/>
          </a:blip>
          <a:srcRect b="0" l="0" r="0" t="0"/>
          <a:stretch/>
        </p:blipFill>
        <p:spPr>
          <a:xfrm>
            <a:off x="471053" y="6250542"/>
            <a:ext cx="11014366" cy="651248"/>
          </a:xfrm>
          <a:prstGeom prst="rect">
            <a:avLst/>
          </a:prstGeom>
          <a:noFill/>
          <a:ln>
            <a:noFill/>
          </a:ln>
        </p:spPr>
      </p:pic>
      <p:pic>
        <p:nvPicPr>
          <p:cNvPr id="470" name="Google Shape;470;p39"/>
          <p:cNvPicPr preferRelativeResize="0"/>
          <p:nvPr/>
        </p:nvPicPr>
        <p:blipFill rotWithShape="1">
          <a:blip r:embed="rId4">
            <a:alphaModFix/>
          </a:blip>
          <a:srcRect b="0" l="0" r="0" t="0"/>
          <a:stretch/>
        </p:blipFill>
        <p:spPr>
          <a:xfrm>
            <a:off x="4712987" y="607928"/>
            <a:ext cx="1993911" cy="205907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2022-12-27T16:24:34Z</dcterms:created>
  <dc:creator>Microsoft Office User</dc:creator>
</cp:coreProperties>
</file>